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0"/>
  </p:notesMasterIdLst>
  <p:sldIdLst>
    <p:sldId id="2165" r:id="rId3"/>
    <p:sldId id="2133" r:id="rId4"/>
    <p:sldId id="259" r:id="rId5"/>
    <p:sldId id="2157" r:id="rId6"/>
    <p:sldId id="2255" r:id="rId7"/>
    <p:sldId id="2258" r:id="rId8"/>
    <p:sldId id="2259" r:id="rId9"/>
    <p:sldId id="2166" r:id="rId10"/>
    <p:sldId id="2257" r:id="rId11"/>
    <p:sldId id="2167" r:id="rId12"/>
    <p:sldId id="2236" r:id="rId13"/>
    <p:sldId id="2168" r:id="rId14"/>
    <p:sldId id="2373" r:id="rId15"/>
    <p:sldId id="2169" r:id="rId16"/>
    <p:sldId id="2232" r:id="rId17"/>
    <p:sldId id="2374" r:id="rId18"/>
    <p:sldId id="2170" r:id="rId19"/>
    <p:sldId id="2215" r:id="rId20"/>
    <p:sldId id="2237" r:id="rId21"/>
    <p:sldId id="2379" r:id="rId22"/>
    <p:sldId id="2222" r:id="rId23"/>
    <p:sldId id="2378" r:id="rId24"/>
    <p:sldId id="2377" r:id="rId25"/>
    <p:sldId id="2376" r:id="rId26"/>
    <p:sldId id="2171" r:id="rId27"/>
    <p:sldId id="2172" r:id="rId28"/>
    <p:sldId id="2173" r:id="rId2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5226" autoAdjust="0"/>
  </p:normalViewPr>
  <p:slideViewPr>
    <p:cSldViewPr snapToGrid="0">
      <p:cViewPr varScale="1">
        <p:scale>
          <a:sx n="114" d="100"/>
          <a:sy n="114" d="100"/>
        </p:scale>
        <p:origin x="41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806091292014685E-2"/>
          <c:y val="0.10875061032412263"/>
          <c:w val="0.95238781741597067"/>
          <c:h val="0.76832697481021139"/>
        </c:manualLayout>
      </c:layout>
      <c:barChart>
        <c:barDir val="col"/>
        <c:grouping val="clustered"/>
        <c:varyColors val="0"/>
        <c:ser>
          <c:idx val="0"/>
          <c:order val="0"/>
          <c:tx>
            <c:strRef>
              <c:f>Folha1!$B$1</c:f>
              <c:strCache>
                <c:ptCount val="1"/>
                <c:pt idx="0">
                  <c:v>Série 1</c:v>
                </c:pt>
              </c:strCache>
            </c:strRef>
          </c:tx>
          <c:spPr>
            <a:solidFill>
              <a:schemeClr val="accent4"/>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4"/>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extLst>
                <c:ext xmlns:c16="http://schemas.microsoft.com/office/drawing/2014/chart" uri="{C3380CC4-5D6E-409C-BE32-E72D297353CC}">
                  <c16:uniqueId val="{00000000-596B-C046-9E10-8CB8CF0655E4}"/>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4"/>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extLst>
                <c:ext xmlns:c16="http://schemas.microsoft.com/office/drawing/2014/chart" uri="{C3380CC4-5D6E-409C-BE32-E72D297353CC}">
                  <c16:uniqueId val="{00000001-596B-C046-9E10-8CB8CF0655E4}"/>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4"/>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extLst>
                <c:ext xmlns:c16="http://schemas.microsoft.com/office/drawing/2014/chart" uri="{C3380CC4-5D6E-409C-BE32-E72D297353CC}">
                  <c16:uniqueId val="{00000002-596B-C046-9E10-8CB8CF0655E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23B0E6"/>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Folha1!$A$2:$A$4</c:f>
              <c:strCache>
                <c:ptCount val="3"/>
                <c:pt idx="0">
                  <c:v>Categoria 1</c:v>
                </c:pt>
                <c:pt idx="1">
                  <c:v>Categoria 2</c:v>
                </c:pt>
                <c:pt idx="2">
                  <c:v>Categoria 3</c:v>
                </c:pt>
              </c:strCache>
            </c:strRef>
          </c:cat>
          <c:val>
            <c:numRef>
              <c:f>Folha1!$B$2:$B$4</c:f>
              <c:numCache>
                <c:formatCode>General</c:formatCode>
                <c:ptCount val="3"/>
                <c:pt idx="0">
                  <c:v>4.3</c:v>
                </c:pt>
                <c:pt idx="1">
                  <c:v>2.5</c:v>
                </c:pt>
                <c:pt idx="2">
                  <c:v>3.5</c:v>
                </c:pt>
              </c:numCache>
            </c:numRef>
          </c:val>
          <c:extLst>
            <c:ext xmlns:c16="http://schemas.microsoft.com/office/drawing/2014/chart" uri="{C3380CC4-5D6E-409C-BE32-E72D297353CC}">
              <c16:uniqueId val="{00000003-596B-C046-9E10-8CB8CF0655E4}"/>
            </c:ext>
          </c:extLst>
        </c:ser>
        <c:ser>
          <c:idx val="1"/>
          <c:order val="1"/>
          <c:tx>
            <c:strRef>
              <c:f>Folha1!$C$1</c:f>
              <c:strCache>
                <c:ptCount val="1"/>
                <c:pt idx="0">
                  <c:v>Série 2</c:v>
                </c:pt>
              </c:strCache>
            </c:strRef>
          </c:tx>
          <c:spPr>
            <a:solidFill>
              <a:schemeClr val="accent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5"/>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extLst>
                <c:ext xmlns:c16="http://schemas.microsoft.com/office/drawing/2014/chart" uri="{C3380CC4-5D6E-409C-BE32-E72D297353CC}">
                  <c16:uniqueId val="{00000004-596B-C046-9E10-8CB8CF0655E4}"/>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5"/>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extLst>
                <c:ext xmlns:c16="http://schemas.microsoft.com/office/drawing/2014/chart" uri="{C3380CC4-5D6E-409C-BE32-E72D297353CC}">
                  <c16:uniqueId val="{00000005-596B-C046-9E10-8CB8CF0655E4}"/>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5"/>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extLst>
                <c:ext xmlns:c16="http://schemas.microsoft.com/office/drawing/2014/chart" uri="{C3380CC4-5D6E-409C-BE32-E72D297353CC}">
                  <c16:uniqueId val="{00000006-596B-C046-9E10-8CB8CF0655E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1E67B0"/>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Folha1!$A$2:$A$4</c:f>
              <c:strCache>
                <c:ptCount val="3"/>
                <c:pt idx="0">
                  <c:v>Categoria 1</c:v>
                </c:pt>
                <c:pt idx="1">
                  <c:v>Categoria 2</c:v>
                </c:pt>
                <c:pt idx="2">
                  <c:v>Categoria 3</c:v>
                </c:pt>
              </c:strCache>
            </c:strRef>
          </c:cat>
          <c:val>
            <c:numRef>
              <c:f>Folha1!$C$2:$C$4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7-596B-C046-9E10-8CB8CF0655E4}"/>
            </c:ext>
          </c:extLst>
        </c:ser>
        <c:ser>
          <c:idx val="2"/>
          <c:order val="2"/>
          <c:tx>
            <c:strRef>
              <c:f>Folha1!$D$1</c:f>
              <c:strCache>
                <c:ptCount val="1"/>
                <c:pt idx="0">
                  <c:v>Série 3</c:v>
                </c:pt>
              </c:strCache>
            </c:strRef>
          </c:tx>
          <c:spPr>
            <a:solidFill>
              <a:schemeClr val="accent3">
                <a:lumMod val="60000"/>
                <a:lumOff val="40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3">
                          <a:lumMod val="60000"/>
                          <a:lumOff val="40000"/>
                        </a:schemeClr>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extLst>
                <c:ext xmlns:c16="http://schemas.microsoft.com/office/drawing/2014/chart" uri="{C3380CC4-5D6E-409C-BE32-E72D297353CC}">
                  <c16:uniqueId val="{00000008-596B-C046-9E10-8CB8CF0655E4}"/>
                </c:ext>
              </c:extLst>
            </c:dLbl>
            <c:dLbl>
              <c:idx val="1"/>
              <c:tx>
                <c:rich>
                  <a:bodyPr/>
                  <a:lstStyle/>
                  <a:p>
                    <a:fld id="{E5A47424-94B0-E544-B84B-D0B54CF28ED2}" type="VALUE">
                      <a:rPr lang="en-US">
                        <a:solidFill>
                          <a:schemeClr val="accent3">
                            <a:lumMod val="60000"/>
                            <a:lumOff val="40000"/>
                          </a:schemeClr>
                        </a:solidFill>
                      </a:rPr>
                      <a:pPr/>
                      <a:t>[VALOR]</a:t>
                    </a:fld>
                    <a:endParaRPr lang="pt-PT"/>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96B-C046-9E10-8CB8CF0655E4}"/>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3">
                          <a:lumMod val="60000"/>
                          <a:lumOff val="40000"/>
                        </a:schemeClr>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extLst>
                <c:ext xmlns:c16="http://schemas.microsoft.com/office/drawing/2014/chart" uri="{C3380CC4-5D6E-409C-BE32-E72D297353CC}">
                  <c16:uniqueId val="{0000000A-596B-C046-9E10-8CB8CF0655E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16457B"/>
                    </a:solidFill>
                    <a:latin typeface="Segoe UI" panose="020B0502040204020203" pitchFamily="34" charset="0"/>
                    <a:ea typeface="+mn-ea"/>
                    <a:cs typeface="Segoe UI" panose="020B0502040204020203" pitchFamily="34" charset="0"/>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Folha1!$A$2:$A$4</c:f>
              <c:strCache>
                <c:ptCount val="3"/>
                <c:pt idx="0">
                  <c:v>Categoria 1</c:v>
                </c:pt>
                <c:pt idx="1">
                  <c:v>Categoria 2</c:v>
                </c:pt>
                <c:pt idx="2">
                  <c:v>Categoria 3</c:v>
                </c:pt>
              </c:strCache>
            </c:strRef>
          </c:cat>
          <c:val>
            <c:numRef>
              <c:f>Folha1!$D$2:$D$4</c:f>
              <c:numCache>
                <c:formatCode>General</c:formatCode>
                <c:ptCount val="3"/>
                <c:pt idx="0">
                  <c:v>2</c:v>
                </c:pt>
                <c:pt idx="1">
                  <c:v>2</c:v>
                </c:pt>
                <c:pt idx="2">
                  <c:v>3</c:v>
                </c:pt>
              </c:numCache>
            </c:numRef>
          </c:val>
          <c:extLst>
            <c:ext xmlns:c16="http://schemas.microsoft.com/office/drawing/2014/chart" uri="{C3380CC4-5D6E-409C-BE32-E72D297353CC}">
              <c16:uniqueId val="{0000000B-596B-C046-9E10-8CB8CF0655E4}"/>
            </c:ext>
          </c:extLst>
        </c:ser>
        <c:dLbls>
          <c:dLblPos val="outEnd"/>
          <c:showLegendKey val="0"/>
          <c:showVal val="1"/>
          <c:showCatName val="0"/>
          <c:showSerName val="0"/>
          <c:showPercent val="0"/>
          <c:showBubbleSize val="0"/>
        </c:dLbls>
        <c:gapWidth val="107"/>
        <c:overlap val="-3"/>
        <c:axId val="611184127"/>
        <c:axId val="611179135"/>
      </c:barChart>
      <c:catAx>
        <c:axId val="611184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727778"/>
                </a:solidFill>
                <a:latin typeface="Segoe UI Light" panose="020B0502040204020203" pitchFamily="34" charset="0"/>
                <a:ea typeface="+mn-ea"/>
                <a:cs typeface="Segoe UI Light" panose="020B0502040204020203" pitchFamily="34" charset="0"/>
              </a:defRPr>
            </a:pPr>
            <a:endParaRPr lang="pt-PT"/>
          </a:p>
        </c:txPr>
        <c:crossAx val="611179135"/>
        <c:crosses val="autoZero"/>
        <c:auto val="1"/>
        <c:lblAlgn val="ctr"/>
        <c:lblOffset val="100"/>
        <c:noMultiLvlLbl val="0"/>
      </c:catAx>
      <c:valAx>
        <c:axId val="611179135"/>
        <c:scaling>
          <c:orientation val="minMax"/>
        </c:scaling>
        <c:delete val="1"/>
        <c:axPos val="l"/>
        <c:numFmt formatCode="General" sourceLinked="1"/>
        <c:majorTickMark val="none"/>
        <c:minorTickMark val="none"/>
        <c:tickLblPos val="nextTo"/>
        <c:crossAx val="611184127"/>
        <c:crosses val="autoZero"/>
        <c:crossBetween val="between"/>
      </c:valAx>
      <c:spPr>
        <a:noFill/>
        <a:ln>
          <a:noFill/>
        </a:ln>
        <a:effectLst/>
      </c:spPr>
    </c:plotArea>
    <c:legend>
      <c:legendPos val="b"/>
      <c:layout>
        <c:manualLayout>
          <c:xMode val="edge"/>
          <c:yMode val="edge"/>
          <c:x val="0.61036176738330328"/>
          <c:y val="3.5812808534898419E-2"/>
          <c:w val="0.37073752531846826"/>
          <c:h val="8.1425075830898933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727778"/>
              </a:solidFill>
              <a:latin typeface="Segoe UI Light" panose="020B0502040204020203" pitchFamily="34" charset="0"/>
              <a:ea typeface="+mn-ea"/>
              <a:cs typeface="Segoe UI Light" panose="020B0502040204020203" pitchFamily="34" charset="0"/>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727778"/>
          </a:solidFill>
          <a:latin typeface="Segoe UI" panose="020B0502040204020203" pitchFamily="34" charset="0"/>
          <a:cs typeface="Segoe UI" panose="020B0502040204020203" pitchFamily="34" charset="0"/>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18/04/2022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369885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7.sv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7.svg"/><Relationship Id="rId7" Type="http://schemas.openxmlformats.org/officeDocument/2006/relationships/image" Target="../media/image71.svg"/><Relationship Id="rId2" Type="http://schemas.openxmlformats.org/officeDocument/2006/relationships/image" Target="../media/image46.png"/><Relationship Id="rId1" Type="http://schemas.openxmlformats.org/officeDocument/2006/relationships/slideLayout" Target="../slideLayouts/slideLayout30.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svg"/><Relationship Id="rId7" Type="http://schemas.openxmlformats.org/officeDocument/2006/relationships/image" Target="../media/image55.svg"/><Relationship Id="rId2" Type="http://schemas.openxmlformats.org/officeDocument/2006/relationships/image" Target="../media/image44.png"/><Relationship Id="rId1" Type="http://schemas.openxmlformats.org/officeDocument/2006/relationships/slideLayout" Target="../slideLayouts/slideLayout30.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3.sv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8.sv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92D955-3C2B-9B49-BE0B-96CB7D766D5B}"/>
              </a:ext>
            </a:extLst>
          </p:cNvPr>
          <p:cNvSpPr/>
          <p:nvPr/>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492515"/>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Relembrar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&amp;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reforçar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o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objetivo</a:t>
            </a:r>
            <a:r>
              <a:rPr lang="en-US" sz="1200" dirty="0">
                <a:solidFill>
                  <a:srgbClr val="00151E"/>
                </a:solidFill>
                <a:latin typeface="Segoe UI Light" panose="020B0502040204020203" pitchFamily="34" charset="0"/>
                <a:cs typeface="Segoe UI Light" panose="020B0502040204020203" pitchFamily="34" charset="0"/>
              </a:rPr>
              <a:t>, AKA 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que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estamos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fazer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p:txBody>
      </p:sp>
      <p:sp>
        <p:nvSpPr>
          <p:cNvPr id="16" name="Retângulo 24">
            <a:extLst>
              <a:ext uri="{FF2B5EF4-FFF2-40B4-BE49-F238E27FC236}">
                <a16:creationId xmlns:a16="http://schemas.microsoft.com/office/drawing/2014/main" id="{2AF4F9EF-4A80-DD47-92B2-E65C40F56E52}"/>
              </a:ext>
            </a:extLst>
          </p:cNvPr>
          <p:cNvSpPr/>
          <p:nvPr/>
        </p:nvSpPr>
        <p:spPr>
          <a:xfrm>
            <a:off x="7856963" y="1184015"/>
            <a:ext cx="26368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ORANDUM AD</a:t>
            </a:r>
          </a:p>
        </p:txBody>
      </p:sp>
      <p:sp>
        <p:nvSpPr>
          <p:cNvPr id="17" name="TextBox 16">
            <a:extLst>
              <a:ext uri="{FF2B5EF4-FFF2-40B4-BE49-F238E27FC236}">
                <a16:creationId xmlns:a16="http://schemas.microsoft.com/office/drawing/2014/main" id="{3938A735-E138-6D43-8FE3-76FA8FFBFF81}"/>
              </a:ext>
            </a:extLst>
          </p:cNvPr>
          <p:cNvSpPr txBox="1"/>
          <p:nvPr/>
        </p:nvSpPr>
        <p:spPr>
          <a:xfrm>
            <a:off x="7831563" y="2567643"/>
            <a:ext cx="2488896" cy="523220"/>
          </a:xfrm>
          <a:prstGeom prst="rect">
            <a:avLst/>
          </a:prstGeom>
          <a:noFill/>
        </p:spPr>
        <p:txBody>
          <a:bodyPr wrap="square">
            <a:spAutoFit/>
          </a:bodyPr>
          <a:lstStyle>
            <a:defPPr>
              <a:defRPr lang="en-US"/>
            </a:defPPr>
            <a:lvl1pPr>
              <a:defRPr b="1" spc="600">
                <a:solidFill>
                  <a:srgbClr val="0000FF"/>
                </a:solidFill>
                <a:latin typeface="Inter" panose="020B0502030000000004" pitchFamily="34" charset="0"/>
                <a:ea typeface="Inter" panose="020B0502030000000004" pitchFamily="34"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Não</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é para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ancorar</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neste</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layout de slide</a:t>
            </a:r>
          </a:p>
        </p:txBody>
      </p:sp>
      <p:sp>
        <p:nvSpPr>
          <p:cNvPr id="19" name="Retângulo 5">
            <a:extLst>
              <a:ext uri="{FF2B5EF4-FFF2-40B4-BE49-F238E27FC236}">
                <a16:creationId xmlns:a16="http://schemas.microsoft.com/office/drawing/2014/main" id="{0FC1C873-366F-6A4E-8FAD-6C2B7A297D2D}"/>
              </a:ext>
            </a:extLst>
          </p:cNvPr>
          <p:cNvSpPr/>
          <p:nvPr/>
        </p:nvSpPr>
        <p:spPr>
          <a:xfrm>
            <a:off x="7831564" y="1447856"/>
            <a:ext cx="24128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rPr>
              <a:t>adversa</a:t>
            </a:r>
            <a:endParaRPr kumimoji="0" lang="en-US" sz="4800" b="1" i="0" u="none" strike="noStrike" kern="1200" cap="none" spc="0" normalizeH="0" baseline="0" noProof="0" dirty="0">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cxnSp>
        <p:nvCxnSpPr>
          <p:cNvPr id="23" name="Conexão reta 34">
            <a:extLst>
              <a:ext uri="{FF2B5EF4-FFF2-40B4-BE49-F238E27FC236}">
                <a16:creationId xmlns:a16="http://schemas.microsoft.com/office/drawing/2014/main" id="{7EE6459B-D33F-0647-ABF5-AA8148FE4D01}"/>
              </a:ext>
            </a:extLst>
          </p:cNvPr>
          <p:cNvCxnSpPr>
            <a:cxnSpLocks/>
          </p:cNvCxnSpPr>
          <p:nvPr/>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2" y="735858"/>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lorem</a:t>
            </a:r>
          </a:p>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err="1">
                <a:ln>
                  <a:noFill/>
                </a:ln>
                <a:solidFill>
                  <a:srgbClr val="E53223"/>
                </a:solidFill>
                <a:effectLst/>
                <a:uLnTx/>
                <a:uFillTx/>
                <a:latin typeface="Segoe UI" panose="020B0502040204020203" pitchFamily="34" charset="0"/>
                <a:cs typeface="Segoe UI" panose="020B0502040204020203" pitchFamily="34" charset="0"/>
              </a:rPr>
              <a:t>ea</a:t>
            </a: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 charisma</a:t>
            </a:r>
          </a:p>
        </p:txBody>
      </p:sp>
      <p:sp>
        <p:nvSpPr>
          <p:cNvPr id="29" name="Oval 28">
            <a:extLst>
              <a:ext uri="{FF2B5EF4-FFF2-40B4-BE49-F238E27FC236}">
                <a16:creationId xmlns:a16="http://schemas.microsoft.com/office/drawing/2014/main" id="{EF0A68F0-E3E1-B54E-A7F2-F592488DDAA0}"/>
              </a:ext>
            </a:extLst>
          </p:cNvPr>
          <p:cNvSpPr/>
          <p:nvPr/>
        </p:nvSpPr>
        <p:spPr>
          <a:xfrm>
            <a:off x="-530657" y="2950538"/>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36659" y="5941399"/>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853873D-7D3C-FD4A-A064-E904325B3407}"/>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1C118D4E-677C-A34A-9FFB-A1D224D30E87}"/>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31" name="Picture 30">
              <a:extLst>
                <a:ext uri="{FF2B5EF4-FFF2-40B4-BE49-F238E27FC236}">
                  <a16:creationId xmlns:a16="http://schemas.microsoft.com/office/drawing/2014/main" id="{DDF9C05F-EFA8-2940-A0AF-15E7B4B5E7E7}"/>
                </a:ext>
              </a:extLst>
            </p:cNvPr>
            <p:cNvPicPr>
              <a:picLocks noChangeAspect="1"/>
            </p:cNvPicPr>
            <p:nvPr/>
          </p:nvPicPr>
          <p:blipFill>
            <a:blip r:embed="rId3"/>
            <a:srcRect/>
            <a:stretch/>
          </p:blipFill>
          <p:spPr>
            <a:xfrm>
              <a:off x="11010789" y="152400"/>
              <a:ext cx="1074779" cy="389895"/>
            </a:xfrm>
            <a:prstGeom prst="rect">
              <a:avLst/>
            </a:prstGeom>
          </p:spPr>
        </p:pic>
      </p:grpSp>
      <p:sp>
        <p:nvSpPr>
          <p:cNvPr id="27"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B653C1EC-DC1A-4E97-850C-D874830C64B8}"/>
              </a:ext>
            </a:extLst>
          </p:cNvPr>
          <p:cNvSpPr txBox="1"/>
          <p:nvPr/>
        </p:nvSpPr>
        <p:spPr>
          <a:xfrm>
            <a:off x="1085102" y="3486593"/>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Slides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seguintes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mostram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resultados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desta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suportado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pela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analise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de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cada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metricas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disponiveis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Tree>
    <p:extLst>
      <p:ext uri="{BB962C8B-B14F-4D97-AF65-F5344CB8AC3E}">
        <p14:creationId xmlns:p14="http://schemas.microsoft.com/office/powerpoint/2010/main" val="177305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p:nvPr/>
            </p:nvCxnSpPr>
            <p:spPr>
              <a:xfrm>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7">
            <a:extLst>
              <a:ext uri="{FF2B5EF4-FFF2-40B4-BE49-F238E27FC236}">
                <a16:creationId xmlns:a16="http://schemas.microsoft.com/office/drawing/2014/main" id="{E558D17C-1096-4541-980A-044C52EA6D37}"/>
              </a:ext>
            </a:extLst>
          </p:cNvPr>
          <p:cNvGrpSpPr/>
          <p:nvPr/>
        </p:nvGrpSpPr>
        <p:grpSpPr>
          <a:xfrm>
            <a:off x="4297851" y="2004573"/>
            <a:ext cx="2217489" cy="1483159"/>
            <a:chOff x="3362489" y="2515575"/>
            <a:chExt cx="2217489" cy="1483159"/>
          </a:xfrm>
        </p:grpSpPr>
        <p:sp>
          <p:nvSpPr>
            <p:cNvPr id="11" name="Oval 10">
              <a:extLst>
                <a:ext uri="{FF2B5EF4-FFF2-40B4-BE49-F238E27FC236}">
                  <a16:creationId xmlns:a16="http://schemas.microsoft.com/office/drawing/2014/main" id="{3B26A516-E4B6-7242-A244-B1C04F45DB3D}"/>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2" name="Retângulo 4">
              <a:extLst>
                <a:ext uri="{FF2B5EF4-FFF2-40B4-BE49-F238E27FC236}">
                  <a16:creationId xmlns:a16="http://schemas.microsoft.com/office/drawing/2014/main" id="{F108090C-60BA-6E45-8A1E-33EC33F7863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algn="ctr"/>
              <a:r>
                <a:rPr lang="en-US" sz="2000" b="1" dirty="0" err="1">
                  <a:latin typeface="Segoe UI" panose="020B0502040204020203" pitchFamily="34" charset="0"/>
                  <a:ea typeface="Inter" panose="020B0502030000000004" pitchFamily="34" charset="0"/>
                  <a:cs typeface="Segoe UI" panose="020B0502040204020203" pitchFamily="34" charset="0"/>
                </a:rPr>
                <a:t>Duplicados</a:t>
              </a:r>
              <a:endParaRPr lang="en-US" sz="2000" b="1" dirty="0">
                <a:latin typeface="Segoe UI" panose="020B0502040204020203" pitchFamily="34" charset="0"/>
                <a:ea typeface="Inter" panose="020B0502030000000004" pitchFamily="34" charset="0"/>
                <a:cs typeface="Segoe UI" panose="020B0502040204020203" pitchFamily="34" charset="0"/>
              </a:endParaRPr>
            </a:p>
          </p:txBody>
        </p:sp>
      </p:grpSp>
      <p:sp>
        <p:nvSpPr>
          <p:cNvPr id="14" name="TextBox 13">
            <a:extLst>
              <a:ext uri="{FF2B5EF4-FFF2-40B4-BE49-F238E27FC236}">
                <a16:creationId xmlns:a16="http://schemas.microsoft.com/office/drawing/2014/main" id="{73C5812F-D94C-0142-84BE-343A537DDDBE}"/>
              </a:ext>
            </a:extLst>
          </p:cNvPr>
          <p:cNvSpPr txBox="1"/>
          <p:nvPr/>
        </p:nvSpPr>
        <p:spPr>
          <a:xfrm>
            <a:off x="4613485" y="3686966"/>
            <a:ext cx="1901855" cy="1772000"/>
          </a:xfrm>
          <a:prstGeom prst="rect">
            <a:avLst/>
          </a:prstGeom>
          <a:noFill/>
        </p:spPr>
        <p:txBody>
          <a:bodyPr wrap="square" lIns="0" tIns="45720" rIns="91440" bIns="45720" rtlCol="0" anchor="t">
            <a:noAutofit/>
          </a:bodyPr>
          <a:lstStyle/>
          <a:p>
            <a:pPr>
              <a:spcBef>
                <a:spcPts val="600"/>
              </a:spcBef>
              <a:spcAft>
                <a:spcPts val="600"/>
              </a:spcAft>
            </a:pPr>
            <a:r>
              <a:rPr lang="pt-PT" sz="1200" dirty="0">
                <a:latin typeface="Segoe UI Light" panose="020B0502040204020203" pitchFamily="34" charset="0"/>
                <a:cs typeface="Segoe UI Light" panose="020B0502040204020203" pitchFamily="34" charset="0"/>
              </a:rPr>
              <a:t>3</a:t>
            </a:r>
          </a:p>
          <a:p>
            <a:endParaRPr lang="pt-PT" sz="1200" dirty="0"/>
          </a:p>
        </p:txBody>
      </p:sp>
      <p:sp>
        <p:nvSpPr>
          <p:cNvPr id="19" name="Retângulo 5">
            <a:extLst>
              <a:ext uri="{FF2B5EF4-FFF2-40B4-BE49-F238E27FC236}">
                <a16:creationId xmlns:a16="http://schemas.microsoft.com/office/drawing/2014/main" id="{4E46C5FB-406D-404F-B2B0-F9CF7B589721}"/>
              </a:ext>
            </a:extLst>
          </p:cNvPr>
          <p:cNvSpPr/>
          <p:nvPr/>
        </p:nvSpPr>
        <p:spPr>
          <a:xfrm>
            <a:off x="864404" y="2826012"/>
            <a:ext cx="1840568" cy="1107996"/>
          </a:xfrm>
          <a:prstGeom prst="rect">
            <a:avLst/>
          </a:prstGeom>
          <a:noFill/>
        </p:spPr>
        <p:txBody>
          <a:bodyPr wrap="none" rtlCol="0">
            <a:spAutoFit/>
          </a:bodyPr>
          <a:lstStyle/>
          <a:p>
            <a:pPr lvl="0">
              <a:defRPr/>
            </a:pPr>
            <a:r>
              <a:rPr lang="en-US" sz="66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EDA</a:t>
            </a:r>
          </a:p>
        </p:txBody>
      </p:sp>
      <p:sp>
        <p:nvSpPr>
          <p:cNvPr id="21" name="Shape 2593">
            <a:extLst>
              <a:ext uri="{FF2B5EF4-FFF2-40B4-BE49-F238E27FC236}">
                <a16:creationId xmlns:a16="http://schemas.microsoft.com/office/drawing/2014/main" id="{518294B5-D9F0-7F4B-9A2A-51ECB7867EC0}"/>
              </a:ext>
            </a:extLst>
          </p:cNvPr>
          <p:cNvSpPr/>
          <p:nvPr/>
        </p:nvSpPr>
        <p:spPr>
          <a:xfrm>
            <a:off x="5029200" y="2128776"/>
            <a:ext cx="759609" cy="75961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22" name="Agrupar 7">
            <a:extLst>
              <a:ext uri="{FF2B5EF4-FFF2-40B4-BE49-F238E27FC236}">
                <a16:creationId xmlns:a16="http://schemas.microsoft.com/office/drawing/2014/main" id="{B844D038-B406-774D-9FFA-8A3F5BBF29CD}"/>
              </a:ext>
            </a:extLst>
          </p:cNvPr>
          <p:cNvGrpSpPr/>
          <p:nvPr/>
        </p:nvGrpSpPr>
        <p:grpSpPr>
          <a:xfrm>
            <a:off x="6671609" y="1981112"/>
            <a:ext cx="2217489" cy="1483159"/>
            <a:chOff x="3362489" y="2515575"/>
            <a:chExt cx="2217489" cy="1483159"/>
          </a:xfrm>
        </p:grpSpPr>
        <p:sp>
          <p:nvSpPr>
            <p:cNvPr id="23" name="Oval 22">
              <a:extLst>
                <a:ext uri="{FF2B5EF4-FFF2-40B4-BE49-F238E27FC236}">
                  <a16:creationId xmlns:a16="http://schemas.microsoft.com/office/drawing/2014/main" id="{B75E0261-8F84-EE43-AD5F-06457DD55ADC}"/>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Retângulo 4">
              <a:extLst>
                <a:ext uri="{FF2B5EF4-FFF2-40B4-BE49-F238E27FC236}">
                  <a16:creationId xmlns:a16="http://schemas.microsoft.com/office/drawing/2014/main" id="{A9AE2CFC-FA39-F84E-A61D-B21A6A8B91E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algn="ctr"/>
              <a:r>
                <a:rPr lang="en-US" sz="2000" b="1" dirty="0" err="1">
                  <a:latin typeface="Segoe UI" panose="020B0502040204020203" pitchFamily="34" charset="0"/>
                  <a:ea typeface="Inter" panose="020B0502030000000004" pitchFamily="34" charset="0"/>
                  <a:cs typeface="Segoe UI" panose="020B0502040204020203" pitchFamily="34" charset="0"/>
                </a:rPr>
                <a:t>Nulos</a:t>
              </a:r>
              <a:endParaRPr lang="en-US" sz="2000" b="1" dirty="0">
                <a:latin typeface="Segoe UI" panose="020B0502040204020203" pitchFamily="34" charset="0"/>
                <a:ea typeface="Inter" panose="020B0502030000000004" pitchFamily="34" charset="0"/>
                <a:cs typeface="Segoe UI" panose="020B0502040204020203" pitchFamily="34" charset="0"/>
              </a:endParaRPr>
            </a:p>
          </p:txBody>
        </p:sp>
      </p:grpSp>
      <p:grpSp>
        <p:nvGrpSpPr>
          <p:cNvPr id="25" name="Agrupar 7">
            <a:extLst>
              <a:ext uri="{FF2B5EF4-FFF2-40B4-BE49-F238E27FC236}">
                <a16:creationId xmlns:a16="http://schemas.microsoft.com/office/drawing/2014/main" id="{EB4F2176-CD4E-2847-9216-77835A5A67F8}"/>
              </a:ext>
            </a:extLst>
          </p:cNvPr>
          <p:cNvGrpSpPr/>
          <p:nvPr/>
        </p:nvGrpSpPr>
        <p:grpSpPr>
          <a:xfrm>
            <a:off x="9045367" y="1981112"/>
            <a:ext cx="2217489" cy="1483159"/>
            <a:chOff x="3362489" y="2515575"/>
            <a:chExt cx="2217489" cy="1483159"/>
          </a:xfrm>
        </p:grpSpPr>
        <p:sp>
          <p:nvSpPr>
            <p:cNvPr id="26" name="Oval 25">
              <a:extLst>
                <a:ext uri="{FF2B5EF4-FFF2-40B4-BE49-F238E27FC236}">
                  <a16:creationId xmlns:a16="http://schemas.microsoft.com/office/drawing/2014/main" id="{F47664FD-7F94-2447-99D4-FCC695AA9CAE}"/>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7" name="Retângulo 4">
              <a:extLst>
                <a:ext uri="{FF2B5EF4-FFF2-40B4-BE49-F238E27FC236}">
                  <a16:creationId xmlns:a16="http://schemas.microsoft.com/office/drawing/2014/main" id="{2867330B-E2C8-0441-9F21-7D8432805A03}"/>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algn="ctr"/>
              <a:r>
                <a:rPr lang="en-US" sz="2000" b="1" dirty="0">
                  <a:latin typeface="Segoe UI" panose="020B0502040204020203" pitchFamily="34" charset="0"/>
                  <a:ea typeface="Inter" panose="020B0502030000000004" pitchFamily="34" charset="0"/>
                  <a:cs typeface="Segoe UI" panose="020B0502040204020203" pitchFamily="34" charset="0"/>
                </a:rPr>
                <a:t>SUCCEDANEUS</a:t>
              </a:r>
            </a:p>
          </p:txBody>
        </p:sp>
      </p:grpSp>
      <p:sp>
        <p:nvSpPr>
          <p:cNvPr id="29" name="Google Shape;87;p13">
            <a:extLst>
              <a:ext uri="{FF2B5EF4-FFF2-40B4-BE49-F238E27FC236}">
                <a16:creationId xmlns:a16="http://schemas.microsoft.com/office/drawing/2014/main" id="{7C192EE5-A072-5245-8DD1-D4C91EFB3385}"/>
              </a:ext>
            </a:extLst>
          </p:cNvPr>
          <p:cNvSpPr/>
          <p:nvPr/>
        </p:nvSpPr>
        <p:spPr>
          <a:xfrm>
            <a:off x="9728867" y="2034211"/>
            <a:ext cx="791169" cy="791169"/>
          </a:xfrm>
          <a:custGeom>
            <a:avLst/>
            <a:gdLst/>
            <a:ahLst/>
            <a:cxnLst/>
            <a:rect l="l" t="t" r="r" b="b"/>
            <a:pathLst>
              <a:path w="312180" h="312180" extrusionOk="0">
                <a:moveTo>
                  <a:pt x="175668" y="149741"/>
                </a:moveTo>
                <a:cubicBezTo>
                  <a:pt x="181488" y="144450"/>
                  <a:pt x="184663" y="137042"/>
                  <a:pt x="184663" y="129105"/>
                </a:cubicBezTo>
                <a:lnTo>
                  <a:pt x="184663" y="117994"/>
                </a:lnTo>
                <a:cubicBezTo>
                  <a:pt x="184663" y="102120"/>
                  <a:pt x="171964" y="89421"/>
                  <a:pt x="156090" y="89421"/>
                </a:cubicBezTo>
                <a:cubicBezTo>
                  <a:pt x="140217" y="89421"/>
                  <a:pt x="127518" y="102120"/>
                  <a:pt x="127518" y="117994"/>
                </a:cubicBezTo>
                <a:lnTo>
                  <a:pt x="127518" y="129105"/>
                </a:lnTo>
                <a:cubicBezTo>
                  <a:pt x="127518" y="137042"/>
                  <a:pt x="131222" y="144450"/>
                  <a:pt x="136513" y="149741"/>
                </a:cubicBezTo>
                <a:cubicBezTo>
                  <a:pt x="124343" y="156619"/>
                  <a:pt x="116406" y="169318"/>
                  <a:pt x="116406" y="183604"/>
                </a:cubicBezTo>
                <a:lnTo>
                  <a:pt x="116406" y="216410"/>
                </a:lnTo>
                <a:cubicBezTo>
                  <a:pt x="116406" y="220114"/>
                  <a:pt x="119052" y="222759"/>
                  <a:pt x="122756" y="222759"/>
                </a:cubicBezTo>
                <a:lnTo>
                  <a:pt x="188366" y="222759"/>
                </a:lnTo>
                <a:cubicBezTo>
                  <a:pt x="192070" y="222759"/>
                  <a:pt x="194716" y="220114"/>
                  <a:pt x="194716" y="216410"/>
                </a:cubicBezTo>
                <a:lnTo>
                  <a:pt x="194716" y="183604"/>
                </a:lnTo>
                <a:cubicBezTo>
                  <a:pt x="195774" y="169318"/>
                  <a:pt x="187308" y="156619"/>
                  <a:pt x="175668" y="149741"/>
                </a:cubicBezTo>
                <a:close/>
                <a:moveTo>
                  <a:pt x="140746" y="129105"/>
                </a:moveTo>
                <a:lnTo>
                  <a:pt x="140746" y="117994"/>
                </a:lnTo>
                <a:cubicBezTo>
                  <a:pt x="140746" y="109528"/>
                  <a:pt x="147624" y="102649"/>
                  <a:pt x="156090" y="102649"/>
                </a:cubicBezTo>
                <a:cubicBezTo>
                  <a:pt x="164556" y="102649"/>
                  <a:pt x="171435" y="109528"/>
                  <a:pt x="171435" y="117994"/>
                </a:cubicBezTo>
                <a:lnTo>
                  <a:pt x="171435" y="129105"/>
                </a:lnTo>
                <a:cubicBezTo>
                  <a:pt x="171435" y="137571"/>
                  <a:pt x="164556" y="144450"/>
                  <a:pt x="156090" y="144450"/>
                </a:cubicBezTo>
                <a:cubicBezTo>
                  <a:pt x="147624" y="144450"/>
                  <a:pt x="140746" y="137571"/>
                  <a:pt x="140746" y="129105"/>
                </a:cubicBezTo>
                <a:close/>
                <a:moveTo>
                  <a:pt x="182546" y="210060"/>
                </a:moveTo>
                <a:lnTo>
                  <a:pt x="129634" y="210060"/>
                </a:lnTo>
                <a:lnTo>
                  <a:pt x="129634" y="183604"/>
                </a:lnTo>
                <a:cubicBezTo>
                  <a:pt x="129634" y="168789"/>
                  <a:pt x="141275" y="157148"/>
                  <a:pt x="156090" y="157148"/>
                </a:cubicBezTo>
                <a:cubicBezTo>
                  <a:pt x="170906" y="157148"/>
                  <a:pt x="182546" y="168789"/>
                  <a:pt x="182546" y="183604"/>
                </a:cubicBezTo>
                <a:lnTo>
                  <a:pt x="182546" y="210060"/>
                </a:lnTo>
                <a:close/>
                <a:moveTo>
                  <a:pt x="287841" y="128047"/>
                </a:moveTo>
                <a:cubicBezTo>
                  <a:pt x="276729" y="76722"/>
                  <a:pt x="235987" y="35980"/>
                  <a:pt x="184663" y="24869"/>
                </a:cubicBezTo>
                <a:cubicBezTo>
                  <a:pt x="183075" y="10582"/>
                  <a:pt x="170906" y="0"/>
                  <a:pt x="156619" y="0"/>
                </a:cubicBezTo>
                <a:cubicBezTo>
                  <a:pt x="142333" y="0"/>
                  <a:pt x="130692" y="10582"/>
                  <a:pt x="128576" y="24340"/>
                </a:cubicBezTo>
                <a:cubicBezTo>
                  <a:pt x="75664" y="34922"/>
                  <a:pt x="34393" y="76193"/>
                  <a:pt x="22752" y="128576"/>
                </a:cubicBezTo>
                <a:cubicBezTo>
                  <a:pt x="9524" y="131222"/>
                  <a:pt x="0" y="142862"/>
                  <a:pt x="0" y="156619"/>
                </a:cubicBezTo>
                <a:cubicBezTo>
                  <a:pt x="0" y="170376"/>
                  <a:pt x="9524" y="181488"/>
                  <a:pt x="22223" y="184134"/>
                </a:cubicBezTo>
                <a:cubicBezTo>
                  <a:pt x="32805" y="237575"/>
                  <a:pt x="75135" y="279904"/>
                  <a:pt x="129105" y="291015"/>
                </a:cubicBezTo>
                <a:cubicBezTo>
                  <a:pt x="131751" y="303714"/>
                  <a:pt x="143391" y="313239"/>
                  <a:pt x="156619" y="313239"/>
                </a:cubicBezTo>
                <a:cubicBezTo>
                  <a:pt x="170376" y="313239"/>
                  <a:pt x="182017" y="303185"/>
                  <a:pt x="184663" y="290486"/>
                </a:cubicBezTo>
                <a:cubicBezTo>
                  <a:pt x="237045" y="278846"/>
                  <a:pt x="278317" y="237575"/>
                  <a:pt x="288899" y="184663"/>
                </a:cubicBezTo>
                <a:cubicBezTo>
                  <a:pt x="302656" y="182546"/>
                  <a:pt x="313239" y="170906"/>
                  <a:pt x="313239" y="156619"/>
                </a:cubicBezTo>
                <a:cubicBezTo>
                  <a:pt x="312709" y="141804"/>
                  <a:pt x="301598" y="129634"/>
                  <a:pt x="287841" y="128047"/>
                </a:cubicBezTo>
                <a:close/>
                <a:moveTo>
                  <a:pt x="277258" y="169847"/>
                </a:moveTo>
                <a:cubicBezTo>
                  <a:pt x="272496" y="167202"/>
                  <a:pt x="268793" y="162440"/>
                  <a:pt x="268793" y="156619"/>
                </a:cubicBezTo>
                <a:cubicBezTo>
                  <a:pt x="268793" y="156619"/>
                  <a:pt x="268793" y="156619"/>
                  <a:pt x="268793" y="156619"/>
                </a:cubicBezTo>
                <a:cubicBezTo>
                  <a:pt x="268793" y="156619"/>
                  <a:pt x="268793" y="156619"/>
                  <a:pt x="268793" y="156619"/>
                </a:cubicBezTo>
                <a:cubicBezTo>
                  <a:pt x="268793" y="150799"/>
                  <a:pt x="271967" y="146037"/>
                  <a:pt x="276729" y="143391"/>
                </a:cubicBezTo>
                <a:cubicBezTo>
                  <a:pt x="278846" y="142333"/>
                  <a:pt x="281491" y="141275"/>
                  <a:pt x="284137" y="141275"/>
                </a:cubicBezTo>
                <a:cubicBezTo>
                  <a:pt x="286253" y="141275"/>
                  <a:pt x="287841" y="141804"/>
                  <a:pt x="289428" y="142333"/>
                </a:cubicBezTo>
                <a:cubicBezTo>
                  <a:pt x="295249" y="144450"/>
                  <a:pt x="299481" y="150270"/>
                  <a:pt x="299481" y="156619"/>
                </a:cubicBezTo>
                <a:cubicBezTo>
                  <a:pt x="299481" y="162969"/>
                  <a:pt x="295249" y="168789"/>
                  <a:pt x="289957" y="170906"/>
                </a:cubicBezTo>
                <a:cubicBezTo>
                  <a:pt x="288370" y="171435"/>
                  <a:pt x="286253" y="171964"/>
                  <a:pt x="284137" y="171964"/>
                </a:cubicBezTo>
                <a:cubicBezTo>
                  <a:pt x="282021" y="171964"/>
                  <a:pt x="279375" y="170906"/>
                  <a:pt x="277258" y="169847"/>
                </a:cubicBezTo>
                <a:close/>
                <a:moveTo>
                  <a:pt x="170376" y="22752"/>
                </a:moveTo>
                <a:cubicBezTo>
                  <a:pt x="170906" y="24340"/>
                  <a:pt x="171435" y="26456"/>
                  <a:pt x="171435" y="28043"/>
                </a:cubicBezTo>
                <a:cubicBezTo>
                  <a:pt x="171435" y="30689"/>
                  <a:pt x="170376" y="33335"/>
                  <a:pt x="169318" y="35451"/>
                </a:cubicBezTo>
                <a:cubicBezTo>
                  <a:pt x="166672" y="40213"/>
                  <a:pt x="161910" y="43388"/>
                  <a:pt x="156090" y="43388"/>
                </a:cubicBezTo>
                <a:cubicBezTo>
                  <a:pt x="150270" y="43388"/>
                  <a:pt x="144979" y="39684"/>
                  <a:pt x="142333" y="34922"/>
                </a:cubicBezTo>
                <a:cubicBezTo>
                  <a:pt x="141275" y="32805"/>
                  <a:pt x="140217" y="30689"/>
                  <a:pt x="140217" y="28043"/>
                </a:cubicBezTo>
                <a:cubicBezTo>
                  <a:pt x="140217" y="25927"/>
                  <a:pt x="140746" y="23810"/>
                  <a:pt x="141275" y="22223"/>
                </a:cubicBezTo>
                <a:cubicBezTo>
                  <a:pt x="143391" y="16403"/>
                  <a:pt x="149212" y="12699"/>
                  <a:pt x="155561" y="12699"/>
                </a:cubicBezTo>
                <a:cubicBezTo>
                  <a:pt x="162969" y="12699"/>
                  <a:pt x="168260" y="16932"/>
                  <a:pt x="170376" y="22752"/>
                </a:cubicBezTo>
                <a:close/>
                <a:moveTo>
                  <a:pt x="12699" y="156090"/>
                </a:moveTo>
                <a:cubicBezTo>
                  <a:pt x="12699" y="150799"/>
                  <a:pt x="15874" y="146037"/>
                  <a:pt x="20107" y="143391"/>
                </a:cubicBezTo>
                <a:cubicBezTo>
                  <a:pt x="22752" y="141804"/>
                  <a:pt x="25398" y="140746"/>
                  <a:pt x="28043" y="140746"/>
                </a:cubicBezTo>
                <a:cubicBezTo>
                  <a:pt x="30160" y="140746"/>
                  <a:pt x="31747" y="141275"/>
                  <a:pt x="33335" y="141804"/>
                </a:cubicBezTo>
                <a:cubicBezTo>
                  <a:pt x="39155" y="143920"/>
                  <a:pt x="43388" y="149741"/>
                  <a:pt x="43388" y="156090"/>
                </a:cubicBezTo>
                <a:cubicBezTo>
                  <a:pt x="43388" y="162969"/>
                  <a:pt x="39155" y="168260"/>
                  <a:pt x="32805" y="170376"/>
                </a:cubicBezTo>
                <a:cubicBezTo>
                  <a:pt x="31218" y="170906"/>
                  <a:pt x="29631" y="171435"/>
                  <a:pt x="28043" y="171435"/>
                </a:cubicBezTo>
                <a:cubicBezTo>
                  <a:pt x="24869" y="171435"/>
                  <a:pt x="22223" y="170376"/>
                  <a:pt x="20107" y="168789"/>
                </a:cubicBezTo>
                <a:cubicBezTo>
                  <a:pt x="15874" y="166144"/>
                  <a:pt x="12699" y="161910"/>
                  <a:pt x="12699" y="156090"/>
                </a:cubicBezTo>
                <a:close/>
                <a:moveTo>
                  <a:pt x="171964" y="284666"/>
                </a:moveTo>
                <a:cubicBezTo>
                  <a:pt x="171964" y="287841"/>
                  <a:pt x="170906" y="290486"/>
                  <a:pt x="169318" y="292603"/>
                </a:cubicBezTo>
                <a:cubicBezTo>
                  <a:pt x="166672" y="296836"/>
                  <a:pt x="161910" y="300011"/>
                  <a:pt x="156619" y="300011"/>
                </a:cubicBezTo>
                <a:cubicBezTo>
                  <a:pt x="151328" y="300011"/>
                  <a:pt x="146566" y="296836"/>
                  <a:pt x="143920" y="292603"/>
                </a:cubicBezTo>
                <a:cubicBezTo>
                  <a:pt x="142333" y="289957"/>
                  <a:pt x="141275" y="287312"/>
                  <a:pt x="141275" y="284666"/>
                </a:cubicBezTo>
                <a:cubicBezTo>
                  <a:pt x="141275" y="283079"/>
                  <a:pt x="141804" y="281491"/>
                  <a:pt x="142333" y="279904"/>
                </a:cubicBezTo>
                <a:cubicBezTo>
                  <a:pt x="144450" y="274084"/>
                  <a:pt x="150270" y="269322"/>
                  <a:pt x="156619" y="269322"/>
                </a:cubicBezTo>
                <a:cubicBezTo>
                  <a:pt x="163498" y="269322"/>
                  <a:pt x="168789" y="273555"/>
                  <a:pt x="170906" y="279375"/>
                </a:cubicBezTo>
                <a:cubicBezTo>
                  <a:pt x="171435" y="280962"/>
                  <a:pt x="171964" y="282550"/>
                  <a:pt x="171964" y="284666"/>
                </a:cubicBezTo>
                <a:close/>
                <a:moveTo>
                  <a:pt x="183604" y="276729"/>
                </a:moveTo>
                <a:cubicBezTo>
                  <a:pt x="180959" y="266676"/>
                  <a:pt x="173022" y="259268"/>
                  <a:pt x="162969" y="256623"/>
                </a:cubicBezTo>
                <a:lnTo>
                  <a:pt x="162969" y="239162"/>
                </a:lnTo>
                <a:cubicBezTo>
                  <a:pt x="162969" y="235458"/>
                  <a:pt x="160323" y="232812"/>
                  <a:pt x="156619" y="232812"/>
                </a:cubicBezTo>
                <a:cubicBezTo>
                  <a:pt x="152915" y="232812"/>
                  <a:pt x="150270" y="235458"/>
                  <a:pt x="150270" y="239162"/>
                </a:cubicBezTo>
                <a:lnTo>
                  <a:pt x="150270" y="256623"/>
                </a:lnTo>
                <a:cubicBezTo>
                  <a:pt x="140217" y="259268"/>
                  <a:pt x="131751" y="267205"/>
                  <a:pt x="129105" y="277259"/>
                </a:cubicBezTo>
                <a:cubicBezTo>
                  <a:pt x="82543" y="267205"/>
                  <a:pt x="45504" y="230167"/>
                  <a:pt x="35451" y="183604"/>
                </a:cubicBezTo>
                <a:cubicBezTo>
                  <a:pt x="45504" y="180959"/>
                  <a:pt x="53441" y="173022"/>
                  <a:pt x="56087" y="162969"/>
                </a:cubicBezTo>
                <a:lnTo>
                  <a:pt x="73548" y="162969"/>
                </a:lnTo>
                <a:cubicBezTo>
                  <a:pt x="77251" y="162969"/>
                  <a:pt x="79897" y="160323"/>
                  <a:pt x="79897" y="156619"/>
                </a:cubicBezTo>
                <a:cubicBezTo>
                  <a:pt x="79897" y="152916"/>
                  <a:pt x="77251" y="150270"/>
                  <a:pt x="73548" y="150270"/>
                </a:cubicBezTo>
                <a:lnTo>
                  <a:pt x="56087" y="150270"/>
                </a:lnTo>
                <a:cubicBezTo>
                  <a:pt x="53970" y="140217"/>
                  <a:pt x="46033" y="132280"/>
                  <a:pt x="35980" y="129634"/>
                </a:cubicBezTo>
                <a:cubicBezTo>
                  <a:pt x="47092" y="83601"/>
                  <a:pt x="83601" y="47621"/>
                  <a:pt x="129634" y="38097"/>
                </a:cubicBezTo>
                <a:cubicBezTo>
                  <a:pt x="132809" y="47092"/>
                  <a:pt x="140217" y="54499"/>
                  <a:pt x="149741" y="56616"/>
                </a:cubicBezTo>
                <a:lnTo>
                  <a:pt x="149741" y="74077"/>
                </a:lnTo>
                <a:cubicBezTo>
                  <a:pt x="149741" y="77781"/>
                  <a:pt x="152386" y="80426"/>
                  <a:pt x="156090" y="80426"/>
                </a:cubicBezTo>
                <a:cubicBezTo>
                  <a:pt x="159794" y="80426"/>
                  <a:pt x="162440" y="77781"/>
                  <a:pt x="162440" y="74077"/>
                </a:cubicBezTo>
                <a:lnTo>
                  <a:pt x="162440" y="56616"/>
                </a:lnTo>
                <a:cubicBezTo>
                  <a:pt x="171964" y="54499"/>
                  <a:pt x="179371" y="47621"/>
                  <a:pt x="182546" y="38626"/>
                </a:cubicBezTo>
                <a:cubicBezTo>
                  <a:pt x="228050" y="49208"/>
                  <a:pt x="264030" y="85188"/>
                  <a:pt x="274613" y="130692"/>
                </a:cubicBezTo>
                <a:cubicBezTo>
                  <a:pt x="265618" y="133867"/>
                  <a:pt x="258739" y="141275"/>
                  <a:pt x="256623" y="150799"/>
                </a:cubicBezTo>
                <a:lnTo>
                  <a:pt x="239162" y="150799"/>
                </a:lnTo>
                <a:cubicBezTo>
                  <a:pt x="235458" y="150799"/>
                  <a:pt x="232812" y="153445"/>
                  <a:pt x="232812" y="157148"/>
                </a:cubicBezTo>
                <a:cubicBezTo>
                  <a:pt x="232812" y="160852"/>
                  <a:pt x="235458" y="163498"/>
                  <a:pt x="239162" y="163498"/>
                </a:cubicBezTo>
                <a:lnTo>
                  <a:pt x="256623" y="163498"/>
                </a:lnTo>
                <a:cubicBezTo>
                  <a:pt x="258739" y="173022"/>
                  <a:pt x="266147" y="180430"/>
                  <a:pt x="275142" y="183604"/>
                </a:cubicBezTo>
                <a:cubicBezTo>
                  <a:pt x="265618" y="229109"/>
                  <a:pt x="229638" y="266147"/>
                  <a:pt x="183604" y="27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grpSp>
        <p:nvGrpSpPr>
          <p:cNvPr id="30" name="Google Shape;581;p15">
            <a:extLst>
              <a:ext uri="{FF2B5EF4-FFF2-40B4-BE49-F238E27FC236}">
                <a16:creationId xmlns:a16="http://schemas.microsoft.com/office/drawing/2014/main" id="{67BDB669-710F-034B-B198-9B299879AF0C}"/>
              </a:ext>
            </a:extLst>
          </p:cNvPr>
          <p:cNvGrpSpPr>
            <a:grpSpLocks noChangeAspect="1"/>
          </p:cNvGrpSpPr>
          <p:nvPr/>
        </p:nvGrpSpPr>
        <p:grpSpPr>
          <a:xfrm>
            <a:off x="7388019" y="2136752"/>
            <a:ext cx="759600" cy="759600"/>
            <a:chOff x="3024201" y="10166493"/>
            <a:chExt cx="310196" cy="310196"/>
          </a:xfrm>
        </p:grpSpPr>
        <p:sp>
          <p:nvSpPr>
            <p:cNvPr id="31" name="Google Shape;582;p15">
              <a:extLst>
                <a:ext uri="{FF2B5EF4-FFF2-40B4-BE49-F238E27FC236}">
                  <a16:creationId xmlns:a16="http://schemas.microsoft.com/office/drawing/2014/main" id="{CBA961EB-4041-C948-98D6-39A4FD19B61F}"/>
                </a:ext>
              </a:extLst>
            </p:cNvPr>
            <p:cNvSpPr/>
            <p:nvPr/>
          </p:nvSpPr>
          <p:spPr>
            <a:xfrm>
              <a:off x="3115739" y="10204060"/>
              <a:ext cx="126989" cy="227521"/>
            </a:xfrm>
            <a:custGeom>
              <a:avLst/>
              <a:gdLst/>
              <a:ahLst/>
              <a:cxnLst/>
              <a:rect l="l" t="t" r="r" b="b"/>
              <a:pathLst>
                <a:path w="126988" h="227521" extrusionOk="0">
                  <a:moveTo>
                    <a:pt x="91538" y="104766"/>
                  </a:moveTo>
                  <a:cubicBezTo>
                    <a:pt x="103708" y="96299"/>
                    <a:pt x="112173" y="82542"/>
                    <a:pt x="112173" y="66140"/>
                  </a:cubicBezTo>
                  <a:lnTo>
                    <a:pt x="112173" y="46033"/>
                  </a:lnTo>
                  <a:cubicBezTo>
                    <a:pt x="112173" y="20636"/>
                    <a:pt x="91538" y="0"/>
                    <a:pt x="66140" y="0"/>
                  </a:cubicBezTo>
                  <a:cubicBezTo>
                    <a:pt x="40742" y="0"/>
                    <a:pt x="20106" y="20636"/>
                    <a:pt x="20106" y="46033"/>
                  </a:cubicBezTo>
                  <a:lnTo>
                    <a:pt x="20106" y="66140"/>
                  </a:lnTo>
                  <a:cubicBezTo>
                    <a:pt x="20106" y="82013"/>
                    <a:pt x="28573" y="96299"/>
                    <a:pt x="40742" y="104766"/>
                  </a:cubicBezTo>
                  <a:cubicBezTo>
                    <a:pt x="16932" y="114819"/>
                    <a:pt x="0" y="138100"/>
                    <a:pt x="0" y="165615"/>
                  </a:cubicBezTo>
                  <a:lnTo>
                    <a:pt x="0" y="214822"/>
                  </a:lnTo>
                  <a:cubicBezTo>
                    <a:pt x="0" y="224347"/>
                    <a:pt x="7408" y="231754"/>
                    <a:pt x="16932" y="231754"/>
                  </a:cubicBezTo>
                  <a:lnTo>
                    <a:pt x="114819" y="231754"/>
                  </a:lnTo>
                  <a:cubicBezTo>
                    <a:pt x="124343" y="231754"/>
                    <a:pt x="131751" y="224347"/>
                    <a:pt x="131751" y="214822"/>
                  </a:cubicBezTo>
                  <a:lnTo>
                    <a:pt x="131751" y="165615"/>
                  </a:lnTo>
                  <a:cubicBezTo>
                    <a:pt x="131751" y="138629"/>
                    <a:pt x="115348" y="114819"/>
                    <a:pt x="91538" y="104766"/>
                  </a:cubicBezTo>
                  <a:close/>
                  <a:moveTo>
                    <a:pt x="32276" y="66669"/>
                  </a:moveTo>
                  <a:lnTo>
                    <a:pt x="32276" y="46563"/>
                  </a:lnTo>
                  <a:cubicBezTo>
                    <a:pt x="32276" y="28044"/>
                    <a:pt x="47092" y="13228"/>
                    <a:pt x="65611" y="13228"/>
                  </a:cubicBezTo>
                  <a:cubicBezTo>
                    <a:pt x="84130" y="13228"/>
                    <a:pt x="98945" y="28044"/>
                    <a:pt x="98945" y="46563"/>
                  </a:cubicBezTo>
                  <a:lnTo>
                    <a:pt x="98945" y="66669"/>
                  </a:lnTo>
                  <a:cubicBezTo>
                    <a:pt x="98945" y="85188"/>
                    <a:pt x="84130" y="100004"/>
                    <a:pt x="65611" y="100004"/>
                  </a:cubicBezTo>
                  <a:cubicBezTo>
                    <a:pt x="47621" y="100004"/>
                    <a:pt x="32276" y="84659"/>
                    <a:pt x="32276" y="66669"/>
                  </a:cubicBezTo>
                  <a:close/>
                  <a:moveTo>
                    <a:pt x="119052" y="214822"/>
                  </a:moveTo>
                  <a:cubicBezTo>
                    <a:pt x="119052" y="216939"/>
                    <a:pt x="117464" y="219055"/>
                    <a:pt x="114819" y="219055"/>
                  </a:cubicBezTo>
                  <a:lnTo>
                    <a:pt x="16932" y="219055"/>
                  </a:lnTo>
                  <a:cubicBezTo>
                    <a:pt x="14815" y="219055"/>
                    <a:pt x="12699" y="217468"/>
                    <a:pt x="12699" y="214822"/>
                  </a:cubicBezTo>
                  <a:lnTo>
                    <a:pt x="12699" y="165615"/>
                  </a:lnTo>
                  <a:cubicBezTo>
                    <a:pt x="12699" y="136513"/>
                    <a:pt x="36509" y="112703"/>
                    <a:pt x="65611" y="112703"/>
                  </a:cubicBezTo>
                  <a:cubicBezTo>
                    <a:pt x="94712" y="112703"/>
                    <a:pt x="118523" y="136513"/>
                    <a:pt x="118523" y="165615"/>
                  </a:cubicBezTo>
                  <a:lnTo>
                    <a:pt x="118523" y="2148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2" name="Google Shape;583;p15">
              <a:extLst>
                <a:ext uri="{FF2B5EF4-FFF2-40B4-BE49-F238E27FC236}">
                  <a16:creationId xmlns:a16="http://schemas.microsoft.com/office/drawing/2014/main" id="{4641A7E7-3EFB-9041-9D9A-DB9F06B6E502}"/>
                </a:ext>
              </a:extLst>
            </p:cNvPr>
            <p:cNvSpPr/>
            <p:nvPr/>
          </p:nvSpPr>
          <p:spPr>
            <a:xfrm>
              <a:off x="3024730" y="10407904"/>
              <a:ext cx="68785" cy="68785"/>
            </a:xfrm>
            <a:custGeom>
              <a:avLst/>
              <a:gdLst/>
              <a:ahLst/>
              <a:cxnLst/>
              <a:rect l="l" t="t" r="r" b="b"/>
              <a:pathLst>
                <a:path w="68785" h="68785" extrusionOk="0">
                  <a:moveTo>
                    <a:pt x="61907" y="1984"/>
                  </a:moveTo>
                  <a:lnTo>
                    <a:pt x="12699" y="51192"/>
                  </a:lnTo>
                  <a:lnTo>
                    <a:pt x="12699" y="21561"/>
                  </a:lnTo>
                  <a:cubicBezTo>
                    <a:pt x="12699" y="17858"/>
                    <a:pt x="10053" y="15212"/>
                    <a:pt x="6349" y="15212"/>
                  </a:cubicBezTo>
                  <a:cubicBezTo>
                    <a:pt x="2646" y="15212"/>
                    <a:pt x="0" y="17858"/>
                    <a:pt x="0" y="21561"/>
                  </a:cubicBezTo>
                  <a:lnTo>
                    <a:pt x="0" y="66536"/>
                  </a:lnTo>
                  <a:cubicBezTo>
                    <a:pt x="0" y="67595"/>
                    <a:pt x="529" y="68653"/>
                    <a:pt x="1058" y="69711"/>
                  </a:cubicBezTo>
                  <a:cubicBezTo>
                    <a:pt x="1058" y="69711"/>
                    <a:pt x="1588" y="70241"/>
                    <a:pt x="1588" y="70241"/>
                  </a:cubicBezTo>
                  <a:cubicBezTo>
                    <a:pt x="2117" y="71299"/>
                    <a:pt x="3175" y="71828"/>
                    <a:pt x="4233" y="72357"/>
                  </a:cubicBezTo>
                  <a:cubicBezTo>
                    <a:pt x="4233" y="72357"/>
                    <a:pt x="4233" y="72357"/>
                    <a:pt x="4233" y="72357"/>
                  </a:cubicBezTo>
                  <a:cubicBezTo>
                    <a:pt x="5291" y="72886"/>
                    <a:pt x="5821" y="72886"/>
                    <a:pt x="6879" y="72886"/>
                  </a:cubicBezTo>
                  <a:lnTo>
                    <a:pt x="51854" y="72886"/>
                  </a:lnTo>
                  <a:cubicBezTo>
                    <a:pt x="55557" y="72886"/>
                    <a:pt x="58203" y="70241"/>
                    <a:pt x="58203" y="66536"/>
                  </a:cubicBezTo>
                  <a:cubicBezTo>
                    <a:pt x="58203" y="62833"/>
                    <a:pt x="55557" y="60187"/>
                    <a:pt x="51854" y="60187"/>
                  </a:cubicBezTo>
                  <a:lnTo>
                    <a:pt x="22223" y="60187"/>
                  </a:lnTo>
                  <a:lnTo>
                    <a:pt x="71431" y="10979"/>
                  </a:lnTo>
                  <a:cubicBezTo>
                    <a:pt x="74077" y="8333"/>
                    <a:pt x="74077" y="4101"/>
                    <a:pt x="71431" y="1984"/>
                  </a:cubicBezTo>
                  <a:cubicBezTo>
                    <a:pt x="68256" y="-661"/>
                    <a:pt x="64024" y="-661"/>
                    <a:pt x="61907" y="19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3" name="Google Shape;584;p15">
              <a:extLst>
                <a:ext uri="{FF2B5EF4-FFF2-40B4-BE49-F238E27FC236}">
                  <a16:creationId xmlns:a16="http://schemas.microsoft.com/office/drawing/2014/main" id="{5BD1EB89-4E3C-6C4C-B446-16AE66F19101}"/>
                </a:ext>
              </a:extLst>
            </p:cNvPr>
            <p:cNvSpPr/>
            <p:nvPr/>
          </p:nvSpPr>
          <p:spPr>
            <a:xfrm>
              <a:off x="3265612" y="10407904"/>
              <a:ext cx="68785" cy="68785"/>
            </a:xfrm>
            <a:custGeom>
              <a:avLst/>
              <a:gdLst/>
              <a:ahLst/>
              <a:cxnLst/>
              <a:rect l="l" t="t" r="r" b="b"/>
              <a:pathLst>
                <a:path w="68785" h="68785" extrusionOk="0">
                  <a:moveTo>
                    <a:pt x="66537" y="15212"/>
                  </a:moveTo>
                  <a:cubicBezTo>
                    <a:pt x="62833" y="15212"/>
                    <a:pt x="60187" y="17858"/>
                    <a:pt x="60187" y="21561"/>
                  </a:cubicBezTo>
                  <a:lnTo>
                    <a:pt x="60187" y="51192"/>
                  </a:lnTo>
                  <a:lnTo>
                    <a:pt x="10979" y="1984"/>
                  </a:lnTo>
                  <a:cubicBezTo>
                    <a:pt x="8334" y="-661"/>
                    <a:pt x="4101" y="-661"/>
                    <a:pt x="1984" y="1984"/>
                  </a:cubicBezTo>
                  <a:cubicBezTo>
                    <a:pt x="-661" y="4630"/>
                    <a:pt x="-661" y="8862"/>
                    <a:pt x="1984" y="10979"/>
                  </a:cubicBezTo>
                  <a:lnTo>
                    <a:pt x="51192" y="60187"/>
                  </a:lnTo>
                  <a:lnTo>
                    <a:pt x="21562" y="60187"/>
                  </a:lnTo>
                  <a:cubicBezTo>
                    <a:pt x="17858" y="60187"/>
                    <a:pt x="15212" y="62833"/>
                    <a:pt x="15212" y="66536"/>
                  </a:cubicBezTo>
                  <a:cubicBezTo>
                    <a:pt x="15212" y="70241"/>
                    <a:pt x="17858" y="72886"/>
                    <a:pt x="21562" y="72886"/>
                  </a:cubicBezTo>
                  <a:lnTo>
                    <a:pt x="66537" y="72886"/>
                  </a:lnTo>
                  <a:cubicBezTo>
                    <a:pt x="67595" y="72886"/>
                    <a:pt x="68124" y="72886"/>
                    <a:pt x="69182" y="72357"/>
                  </a:cubicBezTo>
                  <a:cubicBezTo>
                    <a:pt x="69182" y="72357"/>
                    <a:pt x="69182" y="72357"/>
                    <a:pt x="69182" y="72357"/>
                  </a:cubicBezTo>
                  <a:cubicBezTo>
                    <a:pt x="70241" y="71828"/>
                    <a:pt x="71299" y="71299"/>
                    <a:pt x="71828" y="70241"/>
                  </a:cubicBezTo>
                  <a:cubicBezTo>
                    <a:pt x="71828" y="70241"/>
                    <a:pt x="72357" y="69711"/>
                    <a:pt x="72357" y="69711"/>
                  </a:cubicBezTo>
                  <a:cubicBezTo>
                    <a:pt x="72886" y="68653"/>
                    <a:pt x="73415" y="67595"/>
                    <a:pt x="73415" y="66536"/>
                  </a:cubicBezTo>
                  <a:lnTo>
                    <a:pt x="73415" y="21561"/>
                  </a:lnTo>
                  <a:cubicBezTo>
                    <a:pt x="73415" y="17858"/>
                    <a:pt x="70241" y="15212"/>
                    <a:pt x="66537" y="152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4" name="Google Shape;585;p15">
              <a:extLst>
                <a:ext uri="{FF2B5EF4-FFF2-40B4-BE49-F238E27FC236}">
                  <a16:creationId xmlns:a16="http://schemas.microsoft.com/office/drawing/2014/main" id="{246B50BF-6808-6B41-B962-1EDB01B02F56}"/>
                </a:ext>
              </a:extLst>
            </p:cNvPr>
            <p:cNvSpPr/>
            <p:nvPr/>
          </p:nvSpPr>
          <p:spPr>
            <a:xfrm>
              <a:off x="3024201" y="10167022"/>
              <a:ext cx="68785" cy="68785"/>
            </a:xfrm>
            <a:custGeom>
              <a:avLst/>
              <a:gdLst/>
              <a:ahLst/>
              <a:cxnLst/>
              <a:rect l="l" t="t" r="r" b="b"/>
              <a:pathLst>
                <a:path w="68785" h="68785" extrusionOk="0">
                  <a:moveTo>
                    <a:pt x="22223" y="12699"/>
                  </a:moveTo>
                  <a:lnTo>
                    <a:pt x="51854" y="12699"/>
                  </a:lnTo>
                  <a:cubicBezTo>
                    <a:pt x="55557" y="12699"/>
                    <a:pt x="58203" y="10053"/>
                    <a:pt x="58203" y="6349"/>
                  </a:cubicBezTo>
                  <a:cubicBezTo>
                    <a:pt x="58203" y="2646"/>
                    <a:pt x="55557" y="0"/>
                    <a:pt x="51854" y="0"/>
                  </a:cubicBezTo>
                  <a:lnTo>
                    <a:pt x="6878" y="0"/>
                  </a:lnTo>
                  <a:cubicBezTo>
                    <a:pt x="5820" y="0"/>
                    <a:pt x="5291" y="0"/>
                    <a:pt x="4233" y="529"/>
                  </a:cubicBezTo>
                  <a:cubicBezTo>
                    <a:pt x="4233" y="529"/>
                    <a:pt x="4233" y="529"/>
                    <a:pt x="4233" y="529"/>
                  </a:cubicBezTo>
                  <a:cubicBezTo>
                    <a:pt x="4233" y="529"/>
                    <a:pt x="4233" y="529"/>
                    <a:pt x="4233" y="529"/>
                  </a:cubicBezTo>
                  <a:cubicBezTo>
                    <a:pt x="3175" y="1058"/>
                    <a:pt x="2117" y="1588"/>
                    <a:pt x="1587" y="2646"/>
                  </a:cubicBezTo>
                  <a:cubicBezTo>
                    <a:pt x="1587" y="2646"/>
                    <a:pt x="1058" y="3175"/>
                    <a:pt x="1058" y="3175"/>
                  </a:cubicBezTo>
                  <a:cubicBezTo>
                    <a:pt x="529" y="4233"/>
                    <a:pt x="0" y="5291"/>
                    <a:pt x="0" y="6349"/>
                  </a:cubicBezTo>
                  <a:lnTo>
                    <a:pt x="0" y="51324"/>
                  </a:lnTo>
                  <a:cubicBezTo>
                    <a:pt x="0" y="55029"/>
                    <a:pt x="2646" y="57674"/>
                    <a:pt x="6349" y="57674"/>
                  </a:cubicBezTo>
                  <a:cubicBezTo>
                    <a:pt x="10053" y="57674"/>
                    <a:pt x="12699" y="55029"/>
                    <a:pt x="12699" y="51324"/>
                  </a:cubicBezTo>
                  <a:lnTo>
                    <a:pt x="12699" y="21694"/>
                  </a:lnTo>
                  <a:lnTo>
                    <a:pt x="61907" y="70902"/>
                  </a:lnTo>
                  <a:cubicBezTo>
                    <a:pt x="62965" y="71960"/>
                    <a:pt x="65082" y="73019"/>
                    <a:pt x="66669" y="73019"/>
                  </a:cubicBezTo>
                  <a:cubicBezTo>
                    <a:pt x="68256" y="73019"/>
                    <a:pt x="69844" y="72489"/>
                    <a:pt x="71431" y="70902"/>
                  </a:cubicBezTo>
                  <a:cubicBezTo>
                    <a:pt x="74077" y="68256"/>
                    <a:pt x="74077" y="64023"/>
                    <a:pt x="71431" y="61907"/>
                  </a:cubicBezTo>
                  <a:lnTo>
                    <a:pt x="22223" y="126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5" name="Google Shape;586;p15">
              <a:extLst>
                <a:ext uri="{FF2B5EF4-FFF2-40B4-BE49-F238E27FC236}">
                  <a16:creationId xmlns:a16="http://schemas.microsoft.com/office/drawing/2014/main" id="{57CEFEFC-6C17-064B-B6F6-3E815FFBE8A3}"/>
                </a:ext>
              </a:extLst>
            </p:cNvPr>
            <p:cNvSpPr/>
            <p:nvPr/>
          </p:nvSpPr>
          <p:spPr>
            <a:xfrm>
              <a:off x="3265612" y="10166493"/>
              <a:ext cx="68785" cy="68785"/>
            </a:xfrm>
            <a:custGeom>
              <a:avLst/>
              <a:gdLst/>
              <a:ahLst/>
              <a:cxnLst/>
              <a:rect l="l" t="t" r="r" b="b"/>
              <a:pathLst>
                <a:path w="68785" h="68785" extrusionOk="0">
                  <a:moveTo>
                    <a:pt x="72357" y="3175"/>
                  </a:moveTo>
                  <a:cubicBezTo>
                    <a:pt x="72357" y="3175"/>
                    <a:pt x="71828" y="2646"/>
                    <a:pt x="71828" y="2646"/>
                  </a:cubicBezTo>
                  <a:cubicBezTo>
                    <a:pt x="71299" y="1587"/>
                    <a:pt x="70241" y="1058"/>
                    <a:pt x="69182" y="529"/>
                  </a:cubicBezTo>
                  <a:cubicBezTo>
                    <a:pt x="69182" y="529"/>
                    <a:pt x="69182" y="529"/>
                    <a:pt x="69182" y="529"/>
                  </a:cubicBezTo>
                  <a:cubicBezTo>
                    <a:pt x="69182" y="529"/>
                    <a:pt x="69182" y="529"/>
                    <a:pt x="69182" y="529"/>
                  </a:cubicBezTo>
                  <a:cubicBezTo>
                    <a:pt x="68653" y="0"/>
                    <a:pt x="67595" y="0"/>
                    <a:pt x="66537" y="0"/>
                  </a:cubicBezTo>
                  <a:lnTo>
                    <a:pt x="21562" y="0"/>
                  </a:lnTo>
                  <a:cubicBezTo>
                    <a:pt x="17858" y="0"/>
                    <a:pt x="15212" y="2646"/>
                    <a:pt x="15212" y="6349"/>
                  </a:cubicBezTo>
                  <a:cubicBezTo>
                    <a:pt x="15212" y="10053"/>
                    <a:pt x="17858" y="12699"/>
                    <a:pt x="21562" y="12699"/>
                  </a:cubicBezTo>
                  <a:lnTo>
                    <a:pt x="51192" y="12699"/>
                  </a:lnTo>
                  <a:lnTo>
                    <a:pt x="1984" y="61907"/>
                  </a:lnTo>
                  <a:cubicBezTo>
                    <a:pt x="-661" y="64552"/>
                    <a:pt x="-661" y="68785"/>
                    <a:pt x="1984" y="70902"/>
                  </a:cubicBezTo>
                  <a:cubicBezTo>
                    <a:pt x="3042" y="71960"/>
                    <a:pt x="5159" y="73018"/>
                    <a:pt x="6746" y="73018"/>
                  </a:cubicBezTo>
                  <a:cubicBezTo>
                    <a:pt x="8334" y="73018"/>
                    <a:pt x="9921" y="72489"/>
                    <a:pt x="11508" y="70902"/>
                  </a:cubicBezTo>
                  <a:lnTo>
                    <a:pt x="60716" y="21694"/>
                  </a:lnTo>
                  <a:lnTo>
                    <a:pt x="60716" y="51324"/>
                  </a:lnTo>
                  <a:cubicBezTo>
                    <a:pt x="60716" y="55029"/>
                    <a:pt x="63362" y="57674"/>
                    <a:pt x="67066" y="57674"/>
                  </a:cubicBezTo>
                  <a:cubicBezTo>
                    <a:pt x="70770" y="57674"/>
                    <a:pt x="73415" y="55029"/>
                    <a:pt x="73415" y="51324"/>
                  </a:cubicBezTo>
                  <a:lnTo>
                    <a:pt x="73415" y="6349"/>
                  </a:lnTo>
                  <a:cubicBezTo>
                    <a:pt x="73415" y="5291"/>
                    <a:pt x="72886" y="4233"/>
                    <a:pt x="72357" y="31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grpSp>
      <p:sp>
        <p:nvSpPr>
          <p:cNvPr id="38" name="Retângulo 20">
            <a:extLst>
              <a:ext uri="{FF2B5EF4-FFF2-40B4-BE49-F238E27FC236}">
                <a16:creationId xmlns:a16="http://schemas.microsoft.com/office/drawing/2014/main" id="{74F482E8-C819-A24B-A621-8524D29F3E7C}"/>
              </a:ext>
            </a:extLst>
          </p:cNvPr>
          <p:cNvSpPr/>
          <p:nvPr/>
        </p:nvSpPr>
        <p:spPr>
          <a:xfrm>
            <a:off x="9153356" y="3703052"/>
            <a:ext cx="2173254" cy="646331"/>
          </a:xfrm>
          <a:prstGeom prst="rect">
            <a:avLst/>
          </a:prstGeom>
        </p:spPr>
        <p:txBody>
          <a:bodyPr wrap="square">
            <a:spAutoFit/>
          </a:bodyPr>
          <a:lstStyle/>
          <a:p>
            <a:pPr algn="just">
              <a:spcBef>
                <a:spcPts val="600"/>
              </a:spcBef>
              <a:spcAft>
                <a:spcPts val="600"/>
              </a:spcAft>
            </a:pPr>
            <a:r>
              <a:rPr lang="pt-PT" sz="1200" dirty="0" err="1">
                <a:latin typeface="Segoe UI Light" panose="020B0502040204020203" pitchFamily="34" charset="0"/>
                <a:cs typeface="Segoe UI Light" panose="020B0502040204020203" pitchFamily="34" charset="0"/>
              </a:rPr>
              <a:t>Progredientibus</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ex</a:t>
            </a:r>
            <a:r>
              <a:rPr lang="pt-PT" sz="1200" dirty="0">
                <a:latin typeface="Segoe UI Light" panose="020B0502040204020203" pitchFamily="34" charset="0"/>
                <a:cs typeface="Segoe UI Light" panose="020B0502040204020203" pitchFamily="34" charset="0"/>
              </a:rPr>
              <a:t> absoluto y </a:t>
            </a:r>
            <a:r>
              <a:rPr lang="pt-PT" sz="1200" dirty="0" err="1">
                <a:latin typeface="Segoe UI Light" panose="020B0502040204020203" pitchFamily="34" charset="0"/>
                <a:cs typeface="Segoe UI Light" panose="020B0502040204020203" pitchFamily="34" charset="0"/>
              </a:rPr>
              <a:t>regnante</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eaque</a:t>
            </a:r>
            <a:r>
              <a:rPr lang="pt-PT" sz="1200" dirty="0">
                <a:latin typeface="Segoe UI Light" panose="020B0502040204020203" pitchFamily="34" charset="0"/>
                <a:cs typeface="Segoe UI Light" panose="020B0502040204020203" pitchFamily="34" charset="0"/>
              </a:rPr>
              <a:t> e massa </a:t>
            </a:r>
            <a:r>
              <a:rPr lang="pt-PT" sz="1200" dirty="0" err="1">
                <a:latin typeface="Segoe UI Light" panose="020B0502040204020203" pitchFamily="34" charset="0"/>
                <a:cs typeface="Segoe UI Light" panose="020B0502040204020203" pitchFamily="34" charset="0"/>
              </a:rPr>
              <a:t>proice</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ea</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praecustodio</a:t>
            </a:r>
            <a:r>
              <a:rPr lang="pt-PT" sz="1200" dirty="0">
                <a:latin typeface="Segoe UI Light" panose="020B0502040204020203" pitchFamily="34" charset="0"/>
                <a:cs typeface="Segoe UI Light" panose="020B0502040204020203" pitchFamily="34" charset="0"/>
              </a:rPr>
              <a:t> eu</a:t>
            </a:r>
          </a:p>
        </p:txBody>
      </p:sp>
      <p:cxnSp>
        <p:nvCxnSpPr>
          <p:cNvPr id="40" name="Straight Connector 39">
            <a:extLst>
              <a:ext uri="{FF2B5EF4-FFF2-40B4-BE49-F238E27FC236}">
                <a16:creationId xmlns:a16="http://schemas.microsoft.com/office/drawing/2014/main" id="{D14AA8BB-878B-FE45-9ADD-2B3AA5F68B43}"/>
              </a:ext>
            </a:extLst>
          </p:cNvPr>
          <p:cNvCxnSpPr>
            <a:cxnSpLocks/>
          </p:cNvCxnSpPr>
          <p:nvPr/>
        </p:nvCxnSpPr>
        <p:spPr>
          <a:xfrm>
            <a:off x="6553200" y="3464271"/>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D734E3-E70A-CE41-A298-07F84E36CBF5}"/>
              </a:ext>
            </a:extLst>
          </p:cNvPr>
          <p:cNvCxnSpPr>
            <a:cxnSpLocks/>
          </p:cNvCxnSpPr>
          <p:nvPr/>
        </p:nvCxnSpPr>
        <p:spPr>
          <a:xfrm>
            <a:off x="8990712" y="3475556"/>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5" name="Agrupar 1">
            <a:extLst>
              <a:ext uri="{FF2B5EF4-FFF2-40B4-BE49-F238E27FC236}">
                <a16:creationId xmlns:a16="http://schemas.microsoft.com/office/drawing/2014/main" id="{545928B7-3558-034A-A13E-CAF0F7B395ED}"/>
              </a:ext>
            </a:extLst>
          </p:cNvPr>
          <p:cNvGrpSpPr/>
          <p:nvPr/>
        </p:nvGrpSpPr>
        <p:grpSpPr>
          <a:xfrm>
            <a:off x="3949475" y="780562"/>
            <a:ext cx="1" cy="5280834"/>
            <a:chOff x="5768863" y="937144"/>
            <a:chExt cx="1" cy="5280834"/>
          </a:xfrm>
        </p:grpSpPr>
        <p:cxnSp>
          <p:nvCxnSpPr>
            <p:cNvPr id="46" name="Conexão reta 46">
              <a:extLst>
                <a:ext uri="{FF2B5EF4-FFF2-40B4-BE49-F238E27FC236}">
                  <a16:creationId xmlns:a16="http://schemas.microsoft.com/office/drawing/2014/main" id="{3D216FB8-2EB2-5349-AF70-958BA10C3A22}"/>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exão reta 47">
              <a:extLst>
                <a:ext uri="{FF2B5EF4-FFF2-40B4-BE49-F238E27FC236}">
                  <a16:creationId xmlns:a16="http://schemas.microsoft.com/office/drawing/2014/main" id="{1175DF53-27E5-C64A-A20F-FC8A72A42148}"/>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4286D9-E104-EF42-AB7B-10C31B06E947}"/>
              </a:ext>
            </a:extLst>
          </p:cNvPr>
          <p:cNvGrpSpPr/>
          <p:nvPr/>
        </p:nvGrpSpPr>
        <p:grpSpPr>
          <a:xfrm>
            <a:off x="11010789" y="152400"/>
            <a:ext cx="1161712" cy="6580430"/>
            <a:chOff x="11010789" y="152400"/>
            <a:chExt cx="1161712" cy="6580430"/>
          </a:xfrm>
        </p:grpSpPr>
        <p:sp>
          <p:nvSpPr>
            <p:cNvPr id="39" name="CaixaDeTexto 189">
              <a:extLst>
                <a:ext uri="{FF2B5EF4-FFF2-40B4-BE49-F238E27FC236}">
                  <a16:creationId xmlns:a16="http://schemas.microsoft.com/office/drawing/2014/main" id="{F0AB36CB-8BDF-6847-8035-B7D3F63EE8FD}"/>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18</a:t>
              </a:fld>
              <a:endParaRPr lang="pt-PT" sz="800" dirty="0">
                <a:latin typeface="+mj-lt"/>
              </a:endParaRPr>
            </a:p>
          </p:txBody>
        </p:sp>
        <p:pic>
          <p:nvPicPr>
            <p:cNvPr id="43" name="Picture 42">
              <a:extLst>
                <a:ext uri="{FF2B5EF4-FFF2-40B4-BE49-F238E27FC236}">
                  <a16:creationId xmlns:a16="http://schemas.microsoft.com/office/drawing/2014/main" id="{A4D7C377-C464-514E-AB07-A154214B5657}"/>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86042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has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pic>
        <p:nvPicPr>
          <p:cNvPr id="1026" name="Picture 2" descr="ícone jupyter, logo">
            <a:extLst>
              <a:ext uri="{FF2B5EF4-FFF2-40B4-BE49-F238E27FC236}">
                <a16:creationId xmlns:a16="http://schemas.microsoft.com/office/drawing/2014/main" id="{BDCDD265-2489-49D0-9391-CF2EF58CD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38" y="3904006"/>
            <a:ext cx="1603651" cy="80182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356726A8-140A-42CD-B220-1B60D5B591D2}"/>
              </a:ext>
            </a:extLst>
          </p:cNvPr>
          <p:cNvSpPr txBox="1"/>
          <p:nvPr/>
        </p:nvSpPr>
        <p:spPr>
          <a:xfrm>
            <a:off x="598533" y="3427438"/>
            <a:ext cx="1319720" cy="369332"/>
          </a:xfrm>
          <a:prstGeom prst="rect">
            <a:avLst/>
          </a:prstGeom>
          <a:noFill/>
        </p:spPr>
        <p:txBody>
          <a:bodyPr wrap="none" rtlCol="0">
            <a:spAutoFit/>
          </a:bodyPr>
          <a:lstStyle/>
          <a:p>
            <a:r>
              <a:rPr lang="pt-PT" b="1" dirty="0" err="1">
                <a:latin typeface="Segoe UI" panose="020B0502040204020203" pitchFamily="34" charset="0"/>
                <a:cs typeface="Segoe UI" panose="020B0502040204020203" pitchFamily="34" charset="0"/>
              </a:rPr>
              <a:t>Tools</a:t>
            </a:r>
            <a:r>
              <a:rPr lang="pt-PT" b="1" dirty="0">
                <a:latin typeface="Segoe UI" panose="020B0502040204020203" pitchFamily="34" charset="0"/>
                <a:cs typeface="Segoe UI" panose="020B0502040204020203" pitchFamily="34" charset="0"/>
              </a:rPr>
              <a:t> </a:t>
            </a:r>
            <a:r>
              <a:rPr lang="pt-PT" b="1" dirty="0" err="1">
                <a:latin typeface="Segoe UI" panose="020B0502040204020203" pitchFamily="34" charset="0"/>
                <a:cs typeface="Segoe UI" panose="020B0502040204020203" pitchFamily="34" charset="0"/>
              </a:rPr>
              <a:t>used</a:t>
            </a:r>
            <a:endParaRPr lang="pt-PT" b="1" dirty="0">
              <a:latin typeface="Segoe UI" panose="020B0502040204020203" pitchFamily="34" charset="0"/>
              <a:cs typeface="Segoe UI" panose="020B0502040204020203" pitchFamily="34" charset="0"/>
            </a:endParaRPr>
          </a:p>
        </p:txBody>
      </p:sp>
      <p:pic>
        <p:nvPicPr>
          <p:cNvPr id="1028" name="Picture 4" descr="logo-anaconda">
            <a:extLst>
              <a:ext uri="{FF2B5EF4-FFF2-40B4-BE49-F238E27FC236}">
                <a16:creationId xmlns:a16="http://schemas.microsoft.com/office/drawing/2014/main" id="{66C22BC4-3F2E-40B9-9266-4565ECD2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19" y="4565193"/>
            <a:ext cx="1428748" cy="142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5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3494946" y="1857670"/>
            <a:ext cx="862812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Dealing with duplicates, nulls and data types </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914401" y="1638622"/>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890ADFC-ED87-8442-8D90-703FECE04323}"/>
              </a:ext>
            </a:extLst>
          </p:cNvPr>
          <p:cNvGrpSpPr/>
          <p:nvPr/>
        </p:nvGrpSpPr>
        <p:grpSpPr>
          <a:xfrm>
            <a:off x="11010789" y="152400"/>
            <a:ext cx="1161712" cy="6580430"/>
            <a:chOff x="11010789" y="152400"/>
            <a:chExt cx="1161712" cy="6580430"/>
          </a:xfrm>
        </p:grpSpPr>
        <p:sp>
          <p:nvSpPr>
            <p:cNvPr id="12" name="CaixaDeTexto 189">
              <a:extLst>
                <a:ext uri="{FF2B5EF4-FFF2-40B4-BE49-F238E27FC236}">
                  <a16:creationId xmlns:a16="http://schemas.microsoft.com/office/drawing/2014/main" id="{04EF7C1F-3DC0-4F4A-9731-DFF44320D52A}"/>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CD279AFB-E2AA-834E-AC3F-653DE4F88C9A}"/>
                </a:ext>
              </a:extLst>
            </p:cNvPr>
            <p:cNvPicPr>
              <a:picLocks noChangeAspect="1"/>
            </p:cNvPicPr>
            <p:nvPr/>
          </p:nvPicPr>
          <p:blipFill>
            <a:blip r:embed="rId2"/>
            <a:srcRect/>
            <a:stretch/>
          </p:blipFill>
          <p:spPr>
            <a:xfrm>
              <a:off x="11010789" y="152400"/>
              <a:ext cx="1074776" cy="389895"/>
            </a:xfrm>
            <a:prstGeom prst="rect">
              <a:avLst/>
            </a:prstGeom>
          </p:spPr>
        </p:pic>
      </p:grpSp>
      <p:sp>
        <p:nvSpPr>
          <p:cNvPr id="13" name="TextBox 59">
            <a:extLst>
              <a:ext uri="{FF2B5EF4-FFF2-40B4-BE49-F238E27FC236}">
                <a16:creationId xmlns:a16="http://schemas.microsoft.com/office/drawing/2014/main" id="{9296E6FD-2148-445E-896A-4E2EE2200AB1}"/>
              </a:ext>
            </a:extLst>
          </p:cNvPr>
          <p:cNvSpPr txBox="1"/>
          <p:nvPr/>
        </p:nvSpPr>
        <p:spPr>
          <a:xfrm>
            <a:off x="917658" y="372288"/>
            <a:ext cx="7845342"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EDA</a:t>
            </a:r>
          </a:p>
        </p:txBody>
      </p:sp>
      <p:graphicFrame>
        <p:nvGraphicFramePr>
          <p:cNvPr id="16" name="Tabela 15">
            <a:extLst>
              <a:ext uri="{FF2B5EF4-FFF2-40B4-BE49-F238E27FC236}">
                <a16:creationId xmlns:a16="http://schemas.microsoft.com/office/drawing/2014/main" id="{6DF7425D-9295-4035-9167-1451C745F4E2}"/>
              </a:ext>
            </a:extLst>
          </p:cNvPr>
          <p:cNvGraphicFramePr>
            <a:graphicFrameLocks noGrp="1"/>
          </p:cNvGraphicFramePr>
          <p:nvPr>
            <p:extLst>
              <p:ext uri="{D42A27DB-BD31-4B8C-83A1-F6EECF244321}">
                <p14:modId xmlns:p14="http://schemas.microsoft.com/office/powerpoint/2010/main" val="358103752"/>
              </p:ext>
            </p:extLst>
          </p:nvPr>
        </p:nvGraphicFramePr>
        <p:xfrm>
          <a:off x="552400" y="2408235"/>
          <a:ext cx="7777328" cy="3794760"/>
        </p:xfrm>
        <a:graphic>
          <a:graphicData uri="http://schemas.openxmlformats.org/drawingml/2006/table">
            <a:tbl>
              <a:tblPr firstRow="1" bandRow="1">
                <a:tableStyleId>{5C22544A-7EE6-4342-B048-85BDC9FD1C3A}</a:tableStyleId>
              </a:tblPr>
              <a:tblGrid>
                <a:gridCol w="1944332">
                  <a:extLst>
                    <a:ext uri="{9D8B030D-6E8A-4147-A177-3AD203B41FA5}">
                      <a16:colId xmlns:a16="http://schemas.microsoft.com/office/drawing/2014/main" val="2508008434"/>
                    </a:ext>
                  </a:extLst>
                </a:gridCol>
                <a:gridCol w="1944332">
                  <a:extLst>
                    <a:ext uri="{9D8B030D-6E8A-4147-A177-3AD203B41FA5}">
                      <a16:colId xmlns:a16="http://schemas.microsoft.com/office/drawing/2014/main" val="2046021593"/>
                    </a:ext>
                  </a:extLst>
                </a:gridCol>
                <a:gridCol w="1944332">
                  <a:extLst>
                    <a:ext uri="{9D8B030D-6E8A-4147-A177-3AD203B41FA5}">
                      <a16:colId xmlns:a16="http://schemas.microsoft.com/office/drawing/2014/main" val="603480484"/>
                    </a:ext>
                  </a:extLst>
                </a:gridCol>
                <a:gridCol w="1944332">
                  <a:extLst>
                    <a:ext uri="{9D8B030D-6E8A-4147-A177-3AD203B41FA5}">
                      <a16:colId xmlns:a16="http://schemas.microsoft.com/office/drawing/2014/main" val="2715414280"/>
                    </a:ext>
                  </a:extLst>
                </a:gridCol>
              </a:tblGrid>
              <a:tr h="19540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Filled</a:t>
                      </a:r>
                      <a:r>
                        <a:rPr lang="pt-PT" sz="1100" b="0" dirty="0">
                          <a:latin typeface="Segoe UI" panose="020B0502040204020203" pitchFamily="34" charset="0"/>
                          <a:cs typeface="Segoe UI" panose="020B0502040204020203" pitchFamily="34" charset="0"/>
                        </a:rPr>
                        <a:t> </a:t>
                      </a:r>
                      <a:r>
                        <a:rPr lang="pt-PT" sz="1100" b="0" dirty="0" err="1">
                          <a:latin typeface="Segoe UI" panose="020B0502040204020203" pitchFamily="34" charset="0"/>
                          <a:cs typeface="Segoe UI" panose="020B0502040204020203" pitchFamily="34" charset="0"/>
                        </a:rPr>
                        <a:t>Values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Nulls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Type</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First</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year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policy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30</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Educational</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degree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Object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Gross </a:t>
                      </a:r>
                      <a:r>
                        <a:rPr lang="pt-PT" sz="1100" dirty="0" err="1">
                          <a:solidFill>
                            <a:srgbClr val="000000"/>
                          </a:solidFill>
                          <a:latin typeface="Segoe UI Light" panose="020B0502040204020203" pitchFamily="34" charset="0"/>
                          <a:cs typeface="Segoe UI Light" panose="020B0502040204020203" pitchFamily="34" charset="0"/>
                        </a:rPr>
                        <a:t>monthly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salary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Geographic</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location</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area</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Has</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children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42804">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monetary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value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9395117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Claim</a:t>
                      </a:r>
                      <a:r>
                        <a:rPr lang="pt-PT" sz="1100" dirty="0">
                          <a:solidFill>
                            <a:srgbClr val="000000"/>
                          </a:solidFill>
                          <a:latin typeface="Segoe UI Light" panose="020B0502040204020203" pitchFamily="34" charset="0"/>
                          <a:cs typeface="Segoe UI Light" panose="020B0502040204020203" pitchFamily="34" charset="0"/>
                        </a:rPr>
                        <a:t>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22337130"/>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Premium in LOB: Motor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48702770"/>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Household</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137368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Health</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10253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8329945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Life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10192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41544813"/>
                  </a:ext>
                </a:extLst>
              </a:tr>
              <a:tr h="321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Work</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compensation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10210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73929360"/>
                  </a:ext>
                </a:extLst>
              </a:tr>
            </a:tbl>
          </a:graphicData>
        </a:graphic>
      </p:graphicFrame>
      <p:sp>
        <p:nvSpPr>
          <p:cNvPr id="17" name="Rectangle: Rounded Corners 19">
            <a:extLst>
              <a:ext uri="{FF2B5EF4-FFF2-40B4-BE49-F238E27FC236}">
                <a16:creationId xmlns:a16="http://schemas.microsoft.com/office/drawing/2014/main" id="{DEF8F705-4D11-4C41-9CCC-65AD38A217A9}"/>
              </a:ext>
            </a:extLst>
          </p:cNvPr>
          <p:cNvSpPr/>
          <p:nvPr/>
        </p:nvSpPr>
        <p:spPr>
          <a:xfrm>
            <a:off x="9041868" y="2681408"/>
            <a:ext cx="2597732" cy="275208"/>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3 duplicates were removed</a:t>
            </a:r>
          </a:p>
          <a:p>
            <a:pPr algn="ctr"/>
            <a:endParaRPr lang="pt-PT" sz="1200" b="1" dirty="0">
              <a:solidFill>
                <a:srgbClr val="FFFFFF"/>
              </a:solidFill>
              <a:latin typeface="Segoe UI Bold"/>
              <a:cs typeface="Segoe UI Semibold" panose="020B0702040204020203" pitchFamily="34" charset="0"/>
            </a:endParaRPr>
          </a:p>
        </p:txBody>
      </p:sp>
      <p:sp>
        <p:nvSpPr>
          <p:cNvPr id="18" name="Rectangle: Rounded Corners 20">
            <a:extLst>
              <a:ext uri="{FF2B5EF4-FFF2-40B4-BE49-F238E27FC236}">
                <a16:creationId xmlns:a16="http://schemas.microsoft.com/office/drawing/2014/main" id="{420A6253-0146-4E12-8066-9B1EB32415A5}"/>
              </a:ext>
            </a:extLst>
          </p:cNvPr>
          <p:cNvSpPr/>
          <p:nvPr/>
        </p:nvSpPr>
        <p:spPr>
          <a:xfrm>
            <a:off x="9025590" y="3162280"/>
            <a:ext cx="2614009" cy="49531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Rows with null data for children were removed</a:t>
            </a:r>
          </a:p>
          <a:p>
            <a:pPr algn="ctr"/>
            <a:endParaRPr lang="pt-PT" sz="1200" b="1" dirty="0">
              <a:solidFill>
                <a:srgbClr val="FFFFFF"/>
              </a:solidFill>
              <a:latin typeface="Segoe UI Bold"/>
              <a:cs typeface="Segoe UI Semibold" panose="020B0702040204020203" pitchFamily="34" charset="0"/>
            </a:endParaRPr>
          </a:p>
        </p:txBody>
      </p:sp>
      <p:sp>
        <p:nvSpPr>
          <p:cNvPr id="19" name="Rectangle: Rounded Corners 21">
            <a:extLst>
              <a:ext uri="{FF2B5EF4-FFF2-40B4-BE49-F238E27FC236}">
                <a16:creationId xmlns:a16="http://schemas.microsoft.com/office/drawing/2014/main" id="{BADFB258-73A6-48C2-AAF8-4B9BDEE82321}"/>
              </a:ext>
            </a:extLst>
          </p:cNvPr>
          <p:cNvSpPr/>
          <p:nvPr/>
        </p:nvSpPr>
        <p:spPr>
          <a:xfrm>
            <a:off x="9061104" y="3845857"/>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First year policy, customer age and has children were converted to </a:t>
            </a:r>
            <a:r>
              <a:rPr lang="en-IE" sz="1200" b="1" dirty="0" err="1">
                <a:solidFill>
                  <a:srgbClr val="FFFFFF"/>
                </a:solidFill>
                <a:latin typeface="Segoe UI Bold"/>
                <a:cs typeface="Segoe UI Semibold" panose="020B0702040204020203" pitchFamily="34" charset="0"/>
              </a:rPr>
              <a:t>ints</a:t>
            </a:r>
            <a:endParaRPr lang="en-IE" sz="1200" b="1" dirty="0">
              <a:solidFill>
                <a:srgbClr val="FFFFFF"/>
              </a:solidFill>
              <a:latin typeface="Segoe UI Bold"/>
              <a:cs typeface="Segoe UI Semibold" panose="020B0702040204020203" pitchFamily="34" charset="0"/>
            </a:endParaRPr>
          </a:p>
          <a:p>
            <a:pPr algn="ctr"/>
            <a:endParaRPr lang="pt-PT" sz="1200" b="1" dirty="0">
              <a:solidFill>
                <a:srgbClr val="FFFFFF"/>
              </a:solidFill>
              <a:latin typeface="Segoe UI Bold"/>
              <a:cs typeface="Segoe UI Semibold" panose="020B0702040204020203" pitchFamily="34" charset="0"/>
            </a:endParaRPr>
          </a:p>
        </p:txBody>
      </p:sp>
      <p:sp>
        <p:nvSpPr>
          <p:cNvPr id="20" name="Rectangle: Rounded Corners 22">
            <a:extLst>
              <a:ext uri="{FF2B5EF4-FFF2-40B4-BE49-F238E27FC236}">
                <a16:creationId xmlns:a16="http://schemas.microsoft.com/office/drawing/2014/main" id="{0A1528A1-F243-4EF2-A79B-5B88D8382BBB}"/>
              </a:ext>
            </a:extLst>
          </p:cNvPr>
          <p:cNvSpPr/>
          <p:nvPr/>
        </p:nvSpPr>
        <p:spPr>
          <a:xfrm>
            <a:off x="9053705" y="4690716"/>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Null values filled with the mean using KNN Imputer</a:t>
            </a:r>
          </a:p>
          <a:p>
            <a:pPr algn="ctr"/>
            <a:endParaRPr lang="pt-PT" sz="1200" b="1" dirty="0">
              <a:solidFill>
                <a:srgbClr val="FFFFFF"/>
              </a:solidFill>
              <a:latin typeface="Segoe UI Bold"/>
              <a:cs typeface="Segoe UI Semibold" panose="020B0702040204020203" pitchFamily="34" charset="0"/>
            </a:endParaRPr>
          </a:p>
        </p:txBody>
      </p:sp>
      <p:sp>
        <p:nvSpPr>
          <p:cNvPr id="21" name="Rectangle: Rounded Corners 23">
            <a:extLst>
              <a:ext uri="{FF2B5EF4-FFF2-40B4-BE49-F238E27FC236}">
                <a16:creationId xmlns:a16="http://schemas.microsoft.com/office/drawing/2014/main" id="{CD98082E-F26E-4E1C-8F0C-C30E24E334A8}"/>
              </a:ext>
            </a:extLst>
          </p:cNvPr>
          <p:cNvSpPr/>
          <p:nvPr/>
        </p:nvSpPr>
        <p:spPr>
          <a:xfrm>
            <a:off x="9025590" y="5619565"/>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10272 rows</a:t>
            </a:r>
          </a:p>
        </p:txBody>
      </p:sp>
    </p:spTree>
    <p:extLst>
      <p:ext uri="{BB962C8B-B14F-4D97-AF65-F5344CB8AC3E}">
        <p14:creationId xmlns:p14="http://schemas.microsoft.com/office/powerpoint/2010/main" val="2935814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6649602" y="0"/>
            <a:ext cx="5556683" cy="6886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6943862" y="2074528"/>
            <a:ext cx="2123148" cy="2613023"/>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Sed lacinia auctor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enim</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et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commodo</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dolor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mattis</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non.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Nulla</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malesuada</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est</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et dolor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aliquet</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vel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imperdiet</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urna</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commodo</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p>
          <a:p>
            <a:pPr marL="0" marR="0" lvl="0" indent="0" algn="l" defTabSz="457200" rtl="0" eaLnBrk="1" fontAlgn="auto" latinLnBrk="0" hangingPunct="1">
              <a:lnSpc>
                <a:spcPct val="90000"/>
              </a:lnSpc>
              <a:spcBef>
                <a:spcPts val="0"/>
              </a:spcBef>
              <a:spcAft>
                <a:spcPts val="0"/>
              </a:spcAft>
              <a:buClrTx/>
              <a:buSzTx/>
              <a:buFontTx/>
              <a:buNone/>
              <a:tabLst/>
              <a:defRPr/>
            </a:pPr>
            <a:endParaRPr lang="en-US" sz="1400" dirty="0">
              <a:solidFill>
                <a:srgbClr val="FFFFFF"/>
              </a:solidFill>
              <a:latin typeface="Segoe UI Light" panose="020B0502040204020203" pitchFamily="34" charset="0"/>
              <a:ea typeface="Batang" panose="020B0503020000020004" pitchFamily="18" charset="-127"/>
              <a:cs typeface="Segoe UI Light" panose="020B0502040204020203"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Sed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justo</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neque</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lobortis</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facilisis</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ac,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bibendum</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ut</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lacus</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Mauris</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non ex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scelerisque</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fermentum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odio</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non, pharetra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turpis</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endParaRPr kumimoji="0" lang="en-US" sz="1400" b="1"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6" name="Retângulo 19">
            <a:extLst>
              <a:ext uri="{FF2B5EF4-FFF2-40B4-BE49-F238E27FC236}">
                <a16:creationId xmlns:a16="http://schemas.microsoft.com/office/drawing/2014/main" id="{E766F689-598F-EC49-A40C-3291121829F3}"/>
              </a:ext>
            </a:extLst>
          </p:cNvPr>
          <p:cNvSpPr/>
          <p:nvPr/>
        </p:nvSpPr>
        <p:spPr>
          <a:xfrm rot="10800000">
            <a:off x="9427944" y="1265547"/>
            <a:ext cx="2910534" cy="5017523"/>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11277600" y="5486400"/>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aphicFrame>
        <p:nvGraphicFramePr>
          <p:cNvPr id="11" name="Gráfico 3">
            <a:extLst>
              <a:ext uri="{FF2B5EF4-FFF2-40B4-BE49-F238E27FC236}">
                <a16:creationId xmlns:a16="http://schemas.microsoft.com/office/drawing/2014/main" id="{6157BEAA-096C-F447-A88E-59F59011FA7E}"/>
              </a:ext>
            </a:extLst>
          </p:cNvPr>
          <p:cNvGraphicFramePr/>
          <p:nvPr/>
        </p:nvGraphicFramePr>
        <p:xfrm>
          <a:off x="633731" y="2668771"/>
          <a:ext cx="5569077" cy="3221032"/>
        </p:xfrm>
        <a:graphic>
          <a:graphicData uri="http://schemas.openxmlformats.org/drawingml/2006/chart">
            <c:chart xmlns:c="http://schemas.openxmlformats.org/drawingml/2006/chart" xmlns:r="http://schemas.openxmlformats.org/officeDocument/2006/relationships" r:id="rId2"/>
          </a:graphicData>
        </a:graphic>
      </p:graphicFrame>
      <p:sp>
        <p:nvSpPr>
          <p:cNvPr id="12" name="CaixaDeTexto 99">
            <a:extLst>
              <a:ext uri="{FF2B5EF4-FFF2-40B4-BE49-F238E27FC236}">
                <a16:creationId xmlns:a16="http://schemas.microsoft.com/office/drawing/2014/main" id="{230CE921-0003-B54D-8613-16BFCAFB2D8F}"/>
              </a:ext>
            </a:extLst>
          </p:cNvPr>
          <p:cNvSpPr txBox="1"/>
          <p:nvPr/>
        </p:nvSpPr>
        <p:spPr>
          <a:xfrm>
            <a:off x="914400" y="2209800"/>
            <a:ext cx="337687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Nulla</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efficitur</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nunc</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ut</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velit</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eleifend</a:t>
            </a:r>
            <a:endPar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14" name="Marcador de Posição do Texto 9">
            <a:extLst>
              <a:ext uri="{FF2B5EF4-FFF2-40B4-BE49-F238E27FC236}">
                <a16:creationId xmlns:a16="http://schemas.microsoft.com/office/drawing/2014/main" id="{88C29039-5A68-2249-A6CA-722BF794B7E9}"/>
              </a:ext>
            </a:extLst>
          </p:cNvPr>
          <p:cNvSpPr txBox="1">
            <a:spLocks/>
          </p:cNvSpPr>
          <p:nvPr/>
        </p:nvSpPr>
        <p:spPr>
          <a:xfrm>
            <a:off x="9862329" y="1707046"/>
            <a:ext cx="2041764" cy="35035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PT" dirty="0">
                <a:solidFill>
                  <a:schemeClr val="bg1"/>
                </a:solidFill>
                <a:latin typeface="Segoe UI" panose="020B0502040204020203" pitchFamily="34" charset="0"/>
                <a:cs typeface="Segoe UI" panose="020B0502040204020203" pitchFamily="34" charset="0"/>
              </a:rPr>
              <a:t>PERSONARUM</a:t>
            </a:r>
          </a:p>
        </p:txBody>
      </p:sp>
      <p:sp>
        <p:nvSpPr>
          <p:cNvPr id="8" name="Rectangle 7">
            <a:extLst>
              <a:ext uri="{FF2B5EF4-FFF2-40B4-BE49-F238E27FC236}">
                <a16:creationId xmlns:a16="http://schemas.microsoft.com/office/drawing/2014/main" id="{087ED482-A6D8-0741-8C02-66B3E2950236}"/>
              </a:ext>
            </a:extLst>
          </p:cNvPr>
          <p:cNvSpPr/>
          <p:nvPr/>
        </p:nvSpPr>
        <p:spPr>
          <a:xfrm>
            <a:off x="9938529" y="2282177"/>
            <a:ext cx="2216589" cy="2975623"/>
          </a:xfrm>
          <a:prstGeom prst="rect">
            <a:avLst/>
          </a:prstGeom>
        </p:spPr>
        <p:txBody>
          <a:bodyPr wrap="square">
            <a:spAutoFit/>
          </a:bodyPr>
          <a:lstStyle/>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Opressionem</a:t>
            </a:r>
            <a:r>
              <a:rPr lang="pt-PT" sz="1200" dirty="0">
                <a:solidFill>
                  <a:srgbClr val="FFFFFF"/>
                </a:solidFill>
                <a:latin typeface="Segoe UI Light" panose="020B0502040204020203" pitchFamily="34" charset="0"/>
                <a:cs typeface="Segoe UI Light" panose="020B0502040204020203" pitchFamily="34" charset="0"/>
              </a:rPr>
              <a:t> EOS</a:t>
            </a: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Cxcusat</a:t>
            </a:r>
            <a:r>
              <a:rPr lang="pt-PT" sz="1200" dirty="0">
                <a:solidFill>
                  <a:srgbClr val="FFFFFF"/>
                </a:solidFill>
                <a:latin typeface="Segoe UI Light" panose="020B0502040204020203" pitchFamily="34" charset="0"/>
                <a:cs typeface="Segoe UI Light" panose="020B0502040204020203" pitchFamily="34" charset="0"/>
              </a:rPr>
              <a:t> d </a:t>
            </a:r>
            <a:r>
              <a:rPr lang="pt-PT" sz="1200" dirty="0" err="1">
                <a:solidFill>
                  <a:srgbClr val="FFFFFF"/>
                </a:solidFill>
                <a:latin typeface="Segoe UI Light" panose="020B0502040204020203" pitchFamily="34" charset="0"/>
                <a:cs typeface="Segoe UI Light" panose="020B0502040204020203" pitchFamily="34" charset="0"/>
              </a:rPr>
              <a:t>nam</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ac</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medicus</a:t>
            </a:r>
            <a:br>
              <a:rPr lang="pt-PT" sz="1200" dirty="0">
                <a:solidFill>
                  <a:srgbClr val="FFFFFF"/>
                </a:solidFill>
                <a:latin typeface="Segoe UI Light" panose="020B0502040204020203" pitchFamily="34" charset="0"/>
                <a:cs typeface="Segoe UI Light" panose="020B0502040204020203" pitchFamily="34" charset="0"/>
              </a:rPr>
            </a:br>
            <a:r>
              <a:rPr lang="pt-PT" sz="1200" dirty="0" err="1">
                <a:solidFill>
                  <a:srgbClr val="FFFFFF"/>
                </a:solidFill>
                <a:latin typeface="Segoe UI Light" panose="020B0502040204020203" pitchFamily="34" charset="0"/>
                <a:cs typeface="Segoe UI Light" panose="020B0502040204020203" pitchFamily="34" charset="0"/>
              </a:rPr>
              <a:t>oppressus</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ac</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imperiose</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curabitur</a:t>
            </a:r>
            <a:endParaRPr lang="pt-PT" sz="1200" dirty="0">
              <a:solidFill>
                <a:srgbClr val="FFFFFF"/>
              </a:solidFill>
              <a:latin typeface="Segoe UI Light" panose="020B0502040204020203" pitchFamily="34" charset="0"/>
              <a:cs typeface="Segoe UI Light" panose="020B0502040204020203" pitchFamily="34" charset="0"/>
            </a:endParaRP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Ingenium</a:t>
            </a:r>
            <a:r>
              <a:rPr lang="pt-PT" sz="1200" dirty="0">
                <a:solidFill>
                  <a:srgbClr val="FFFFFF"/>
                </a:solidFill>
                <a:latin typeface="Segoe UI Light" panose="020B0502040204020203" pitchFamily="34" charset="0"/>
                <a:cs typeface="Segoe UI Light" panose="020B0502040204020203" pitchFamily="34" charset="0"/>
              </a:rPr>
              <a:t> surdis</a:t>
            </a:r>
          </a:p>
          <a:p>
            <a:pPr marL="171450" indent="-171450">
              <a:lnSpc>
                <a:spcPct val="110000"/>
              </a:lnSpc>
              <a:spcAft>
                <a:spcPts val="600"/>
              </a:spcAft>
              <a:buClr>
                <a:srgbClr val="FFFFFF"/>
              </a:buClr>
              <a:buFont typeface="Courier New" panose="02070309020205020404" pitchFamily="49" charset="0"/>
              <a:buChar char="o"/>
            </a:pPr>
            <a:r>
              <a:rPr lang="pt-PT" sz="1200" dirty="0">
                <a:solidFill>
                  <a:srgbClr val="FFFFFF"/>
                </a:solidFill>
                <a:latin typeface="Segoe UI Light" panose="020B0502040204020203" pitchFamily="34" charset="0"/>
                <a:cs typeface="Segoe UI Light" panose="020B0502040204020203" pitchFamily="34" charset="0"/>
              </a:rPr>
              <a:t>Quo </a:t>
            </a:r>
            <a:r>
              <a:rPr lang="pt-PT" sz="1200" dirty="0" err="1">
                <a:solidFill>
                  <a:srgbClr val="FFFFFF"/>
                </a:solidFill>
                <a:latin typeface="Segoe UI Light" panose="020B0502040204020203" pitchFamily="34" charset="0"/>
                <a:cs typeface="Segoe UI Light" panose="020B0502040204020203" pitchFamily="34" charset="0"/>
              </a:rPr>
              <a:t>magnam</a:t>
            </a:r>
            <a:r>
              <a:rPr lang="pt-PT" sz="1200" dirty="0">
                <a:solidFill>
                  <a:srgbClr val="FFFFFF"/>
                </a:solidFill>
                <a:latin typeface="Segoe UI Light" panose="020B0502040204020203" pitchFamily="34" charset="0"/>
                <a:cs typeface="Segoe UI Light" panose="020B0502040204020203" pitchFamily="34" charset="0"/>
              </a:rPr>
              <a:t> o QUO</a:t>
            </a: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Refugium</a:t>
            </a:r>
            <a:r>
              <a:rPr lang="pt-PT" sz="1200" dirty="0">
                <a:solidFill>
                  <a:srgbClr val="FFFFFF"/>
                </a:solidFill>
                <a:latin typeface="Segoe UI Light" panose="020B0502040204020203" pitchFamily="34" charset="0"/>
                <a:cs typeface="Segoe UI Light" panose="020B0502040204020203" pitchFamily="34" charset="0"/>
              </a:rPr>
              <a:t> eu </a:t>
            </a:r>
            <a:r>
              <a:rPr lang="pt-PT" sz="1200" dirty="0" err="1">
                <a:solidFill>
                  <a:srgbClr val="FFFFFF"/>
                </a:solidFill>
                <a:latin typeface="Segoe UI Light" panose="020B0502040204020203" pitchFamily="34" charset="0"/>
                <a:cs typeface="Segoe UI Light" panose="020B0502040204020203" pitchFamily="34" charset="0"/>
              </a:rPr>
              <a:t>deesse</a:t>
            </a:r>
            <a:r>
              <a:rPr lang="pt-PT" sz="1200" dirty="0">
                <a:solidFill>
                  <a:srgbClr val="FFFFFF"/>
                </a:solidFill>
                <a:latin typeface="Segoe UI Light" panose="020B0502040204020203" pitchFamily="34" charset="0"/>
                <a:cs typeface="Segoe UI Light" panose="020B0502040204020203" pitchFamily="34" charset="0"/>
              </a:rPr>
              <a:t> o NAM</a:t>
            </a: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Sublirne</a:t>
            </a:r>
            <a:r>
              <a:rPr lang="pt-PT" sz="1200" dirty="0">
                <a:solidFill>
                  <a:srgbClr val="FFFFFF"/>
                </a:solidFill>
                <a:latin typeface="Segoe UI Light" panose="020B0502040204020203" pitchFamily="34" charset="0"/>
                <a:cs typeface="Segoe UI Light" panose="020B0502040204020203" pitchFamily="34" charset="0"/>
              </a:rPr>
              <a:t> eu </a:t>
            </a:r>
            <a:r>
              <a:rPr lang="pt-PT" sz="1200" dirty="0" err="1">
                <a:solidFill>
                  <a:srgbClr val="FFFFFF"/>
                </a:solidFill>
                <a:latin typeface="Segoe UI Light" panose="020B0502040204020203" pitchFamily="34" charset="0"/>
                <a:cs typeface="Segoe UI Light" panose="020B0502040204020203" pitchFamily="34" charset="0"/>
              </a:rPr>
              <a:t>oppressit</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ea</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romanorum</a:t>
            </a:r>
            <a:br>
              <a:rPr lang="pt-PT" sz="1200" dirty="0">
                <a:solidFill>
                  <a:srgbClr val="FFFFFF"/>
                </a:solidFill>
                <a:latin typeface="Segoe UI Light" panose="020B0502040204020203" pitchFamily="34" charset="0"/>
                <a:cs typeface="Segoe UI Light" panose="020B0502040204020203" pitchFamily="34" charset="0"/>
              </a:rPr>
            </a:br>
            <a:r>
              <a:rPr lang="pt-PT" sz="1200" dirty="0">
                <a:solidFill>
                  <a:srgbClr val="FFFFFF"/>
                </a:solidFill>
                <a:latin typeface="Segoe UI Light" panose="020B0502040204020203" pitchFamily="34" charset="0"/>
                <a:cs typeface="Segoe UI Light" panose="020B0502040204020203" pitchFamily="34" charset="0"/>
              </a:rPr>
              <a:t>o </a:t>
            </a:r>
            <a:r>
              <a:rPr lang="pt-PT" sz="1200" dirty="0" err="1">
                <a:solidFill>
                  <a:srgbClr val="FFFFFF"/>
                </a:solidFill>
                <a:latin typeface="Segoe UI Light" panose="020B0502040204020203" pitchFamily="34" charset="0"/>
                <a:cs typeface="Segoe UI Light" panose="020B0502040204020203" pitchFamily="34" charset="0"/>
              </a:rPr>
              <a:t>consectetur</a:t>
            </a:r>
            <a:r>
              <a:rPr lang="pt-PT" sz="1200" dirty="0">
                <a:solidFill>
                  <a:srgbClr val="FFFFFF"/>
                </a:solidFill>
                <a:latin typeface="Segoe UI Light" panose="020B0502040204020203" pitchFamily="34" charset="0"/>
                <a:cs typeface="Segoe UI Light" panose="020B0502040204020203" pitchFamily="34" charset="0"/>
              </a:rPr>
              <a:t> se </a:t>
            </a:r>
            <a:r>
              <a:rPr lang="pt-PT" sz="1200" dirty="0" err="1">
                <a:solidFill>
                  <a:srgbClr val="FFFFFF"/>
                </a:solidFill>
                <a:latin typeface="Segoe UI Light" panose="020B0502040204020203" pitchFamily="34" charset="0"/>
                <a:cs typeface="Segoe UI Light" panose="020B0502040204020203" pitchFamily="34" charset="0"/>
              </a:rPr>
              <a:t>Verius</a:t>
            </a:r>
            <a:endParaRPr lang="pt-PT" sz="1200" dirty="0">
              <a:solidFill>
                <a:srgbClr val="FFFFFF"/>
              </a:solidFill>
              <a:latin typeface="Segoe UI Light" panose="020B0502040204020203" pitchFamily="34" charset="0"/>
              <a:cs typeface="Segoe UI Light" panose="020B0502040204020203" pitchFamily="34" charset="0"/>
            </a:endParaRP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Sed</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Proposuimus</a:t>
            </a:r>
            <a:br>
              <a:rPr lang="pt-PT" sz="1200" dirty="0">
                <a:solidFill>
                  <a:srgbClr val="FFFFFF"/>
                </a:solidFill>
                <a:latin typeface="Segoe UI Light" panose="020B0502040204020203" pitchFamily="34" charset="0"/>
                <a:cs typeface="Segoe UI Light" panose="020B0502040204020203" pitchFamily="34" charset="0"/>
              </a:rPr>
            </a:br>
            <a:r>
              <a:rPr lang="pt-PT" sz="1200" dirty="0">
                <a:solidFill>
                  <a:srgbClr val="FFFFFF"/>
                </a:solidFill>
                <a:latin typeface="Segoe UI Light" panose="020B0502040204020203" pitchFamily="34" charset="0"/>
                <a:cs typeface="Segoe UI Light" panose="020B0502040204020203" pitchFamily="34" charset="0"/>
              </a:rPr>
              <a:t>CRAS </a:t>
            </a:r>
            <a:r>
              <a:rPr lang="pt-PT" sz="1200" dirty="0" err="1">
                <a:solidFill>
                  <a:srgbClr val="FFFFFF"/>
                </a:solidFill>
                <a:latin typeface="Segoe UI Light" panose="020B0502040204020203" pitchFamily="34" charset="0"/>
                <a:cs typeface="Segoe UI Light" panose="020B0502040204020203" pitchFamily="34" charset="0"/>
              </a:rPr>
              <a:t>Erubescam</a:t>
            </a:r>
            <a:endParaRPr lang="pt-PT" sz="1200" dirty="0">
              <a:solidFill>
                <a:srgbClr val="FFFFFF"/>
              </a:solidFill>
              <a:latin typeface="Segoe UI Light" panose="020B0502040204020203" pitchFamily="34" charset="0"/>
              <a:cs typeface="Segoe UI Light" panose="020B0502040204020203" pitchFamily="34" charset="0"/>
            </a:endParaRPr>
          </a:p>
        </p:txBody>
      </p:sp>
      <p:sp>
        <p:nvSpPr>
          <p:cNvPr id="23" name="Oval 22">
            <a:extLst>
              <a:ext uri="{FF2B5EF4-FFF2-40B4-BE49-F238E27FC236}">
                <a16:creationId xmlns:a16="http://schemas.microsoft.com/office/drawing/2014/main" id="{D5D9D37A-650B-1140-8363-F0C5C784CE8D}"/>
              </a:ext>
            </a:extLst>
          </p:cNvPr>
          <p:cNvSpPr/>
          <p:nvPr/>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Shape 2538">
            <a:extLst>
              <a:ext uri="{FF2B5EF4-FFF2-40B4-BE49-F238E27FC236}">
                <a16:creationId xmlns:a16="http://schemas.microsoft.com/office/drawing/2014/main" id="{ADB19391-C8CC-824E-B4A7-D429878A879C}"/>
              </a:ext>
            </a:extLst>
          </p:cNvPr>
          <p:cNvSpPr>
            <a:spLocks noChangeAspect="1"/>
          </p:cNvSpPr>
          <p:nvPr/>
        </p:nvSpPr>
        <p:spPr>
          <a:xfrm>
            <a:off x="9893917" y="1557656"/>
            <a:ext cx="382909" cy="468000"/>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3" name="Group 2">
            <a:extLst>
              <a:ext uri="{FF2B5EF4-FFF2-40B4-BE49-F238E27FC236}">
                <a16:creationId xmlns:a16="http://schemas.microsoft.com/office/drawing/2014/main" id="{22A32268-E688-2545-BD07-F3900984DB9C}"/>
              </a:ext>
            </a:extLst>
          </p:cNvPr>
          <p:cNvGrpSpPr/>
          <p:nvPr/>
        </p:nvGrpSpPr>
        <p:grpSpPr>
          <a:xfrm>
            <a:off x="11046823" y="190639"/>
            <a:ext cx="1125678" cy="6542191"/>
            <a:chOff x="11046823" y="190639"/>
            <a:chExt cx="1125678" cy="6542191"/>
          </a:xfrm>
        </p:grpSpPr>
        <p:sp>
          <p:nvSpPr>
            <p:cNvPr id="20" name="CaixaDeTexto 189">
              <a:extLst>
                <a:ext uri="{FF2B5EF4-FFF2-40B4-BE49-F238E27FC236}">
                  <a16:creationId xmlns:a16="http://schemas.microsoft.com/office/drawing/2014/main" id="{E82A728D-B0DA-A047-8002-AF71D181FB63}"/>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solidFill>
                    <a:srgbClr val="FFFFFF"/>
                  </a:solidFill>
                  <a:latin typeface="+mj-lt"/>
                </a:rPr>
                <a:t>21</a:t>
              </a:fld>
              <a:endParaRPr lang="pt-PT" sz="800" dirty="0">
                <a:solidFill>
                  <a:srgbClr val="FFFFFF"/>
                </a:solidFill>
                <a:latin typeface="+mj-lt"/>
              </a:endParaRPr>
            </a:p>
          </p:txBody>
        </p:sp>
        <p:pic>
          <p:nvPicPr>
            <p:cNvPr id="25" name="Picture 4">
              <a:extLst>
                <a:ext uri="{FF2B5EF4-FFF2-40B4-BE49-F238E27FC236}">
                  <a16:creationId xmlns:a16="http://schemas.microsoft.com/office/drawing/2014/main" id="{207BBEB5-E4C4-D34C-B2B3-ED464A947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6823" y="190639"/>
              <a:ext cx="1013372" cy="3103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7" name="TextBox 59">
            <a:extLst>
              <a:ext uri="{FF2B5EF4-FFF2-40B4-BE49-F238E27FC236}">
                <a16:creationId xmlns:a16="http://schemas.microsoft.com/office/drawing/2014/main" id="{C38EA6D8-3B36-434B-A2DB-DFE0A895C156}"/>
              </a:ext>
            </a:extLst>
          </p:cNvPr>
          <p:cNvSpPr txBox="1"/>
          <p:nvPr/>
        </p:nvSpPr>
        <p:spPr>
          <a:xfrm>
            <a:off x="917658" y="372288"/>
            <a:ext cx="7845342" cy="1588127"/>
          </a:xfrm>
          <a:prstGeom prst="rect">
            <a:avLst/>
          </a:prstGeom>
          <a:noFill/>
        </p:spPr>
        <p:txBody>
          <a:bodyPr wrap="square" rtlCol="0">
            <a:spAutoFit/>
          </a:bodyPr>
          <a:lstStyle/>
          <a:p>
            <a:pPr lvl="0">
              <a:lnSpc>
                <a:spcPct val="90000"/>
              </a:lnSpc>
              <a:defRPr/>
            </a:pPr>
            <a:r>
              <a:rPr lang="pt-PT" sz="5400" b="1" dirty="0" err="1">
                <a:solidFill>
                  <a:schemeClr val="accent2"/>
                </a:solidFill>
                <a:latin typeface="Segoe UI" panose="020B0502040204020203" pitchFamily="34" charset="0"/>
                <a:ea typeface="Inter ExtraBold" panose="020B0502030000000004" pitchFamily="34" charset="0"/>
                <a:cs typeface="Segoe UI" panose="020B0502040204020203" pitchFamily="34" charset="0"/>
              </a:rPr>
              <a:t>recenti</a:t>
            </a:r>
            <a:endParaRPr lang="pt-PT" sz="5400" b="1" dirty="0">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a:p>
            <a:pPr>
              <a:lnSpc>
                <a:spcPct val="90000"/>
              </a:lnSpc>
              <a:defRPr/>
            </a:pPr>
            <a:r>
              <a:rPr lang="en-US" sz="5400" b="1" dirty="0" err="1">
                <a:solidFill>
                  <a:schemeClr val="accent2"/>
                </a:solidFill>
                <a:latin typeface="Segoe UI" panose="020B0502040204020203" pitchFamily="34" charset="0"/>
                <a:ea typeface="Inter" panose="020B0502030000000004" pitchFamily="34" charset="0"/>
                <a:cs typeface="Segoe UI" panose="020B0502040204020203" pitchFamily="34" charset="0"/>
              </a:rPr>
              <a:t>praetexto</a:t>
            </a:r>
            <a:endParaRPr lang="en-US" sz="5400" b="1" dirty="0">
              <a:solidFill>
                <a:schemeClr val="accent2"/>
              </a:solidFill>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2380750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Outliers can be difficult to work with. There’s always the risk of removing interesting and valuable data points. We had a lot of questions, mainly on where to draw the line and how to draw it.</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2619306"/>
            <a:chOff x="4586404" y="3384092"/>
            <a:chExt cx="1674365" cy="2291781"/>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41378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 but most of them still made sense, mainly in the LOB Life, so we just used this method as support for decision making.</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494078"/>
              <a:chOff x="4555604" y="3339823"/>
              <a:chExt cx="1742775" cy="249407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144655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Since we took a decisive approach when removing outliers, we didn’t experiment with this alternative too much. In the end, we only did binning in the age feature.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8300"/>
            <a:chOff x="8190406" y="3384092"/>
            <a:chExt cx="1926360" cy="2848300"/>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2848073"/>
              <a:chOff x="4586404" y="3384092"/>
              <a:chExt cx="1796563" cy="2848073"/>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We found it very difficult to see graphical representations of the data when we kept the outliers. Initially, we marked them in a dummy feature, but opted to not include these observations in the models, so we revised the code and removed them in the end.</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3950673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
        <p:nvSpPr>
          <p:cNvPr id="45" name="Rectangle: Rounded Corners 44">
            <a:extLst>
              <a:ext uri="{FF2B5EF4-FFF2-40B4-BE49-F238E27FC236}">
                <a16:creationId xmlns:a16="http://schemas.microsoft.com/office/drawing/2014/main" id="{503F798D-A3DC-4666-AD4E-FC394B12FEAF}"/>
              </a:ext>
            </a:extLst>
          </p:cNvPr>
          <p:cNvSpPr/>
          <p:nvPr/>
        </p:nvSpPr>
        <p:spPr>
          <a:xfrm>
            <a:off x="2795312"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Mark candidates using Interquartile range</a:t>
            </a:r>
            <a:endParaRPr lang="pt-PT" sz="1200" b="1" dirty="0">
              <a:solidFill>
                <a:srgbClr val="FFFFFF"/>
              </a:solidFill>
              <a:latin typeface="Segoe UI Bold"/>
              <a:cs typeface="Segoe UI Semibold" panose="020B0702040204020203" pitchFamily="34" charset="0"/>
            </a:endParaRPr>
          </a:p>
        </p:txBody>
      </p:sp>
      <p:sp>
        <p:nvSpPr>
          <p:cNvPr id="5" name="Arrow: Curved Up 4">
            <a:extLst>
              <a:ext uri="{FF2B5EF4-FFF2-40B4-BE49-F238E27FC236}">
                <a16:creationId xmlns:a16="http://schemas.microsoft.com/office/drawing/2014/main" id="{3E2C65E6-06C5-4851-9219-A906498101B2}"/>
              </a:ext>
            </a:extLst>
          </p:cNvPr>
          <p:cNvSpPr/>
          <p:nvPr/>
        </p:nvSpPr>
        <p:spPr>
          <a:xfrm>
            <a:off x="4057094" y="3852910"/>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7B672B30-8C5D-441A-A86D-411D8BEC47FB}"/>
              </a:ext>
            </a:extLst>
          </p:cNvPr>
          <p:cNvSpPr/>
          <p:nvPr/>
        </p:nvSpPr>
        <p:spPr>
          <a:xfrm>
            <a:off x="4820669" y="2812774"/>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Analyse outlier candidates</a:t>
            </a:r>
            <a:endParaRPr lang="pt-PT" sz="1200" b="1" dirty="0">
              <a:solidFill>
                <a:srgbClr val="FFFFFF"/>
              </a:solidFill>
              <a:latin typeface="Segoe UI Bold"/>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A7DD0715-DB04-4CAB-AE61-6E3706C1E24B}"/>
              </a:ext>
            </a:extLst>
          </p:cNvPr>
          <p:cNvSpPr/>
          <p:nvPr/>
        </p:nvSpPr>
        <p:spPr>
          <a:xfrm>
            <a:off x="6846026"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Manually remove extreme or abnormal data</a:t>
            </a:r>
            <a:endParaRPr lang="pt-PT" sz="1200" b="1" dirty="0">
              <a:solidFill>
                <a:srgbClr val="FFFFFF"/>
              </a:solidFill>
              <a:latin typeface="Segoe UI Bold"/>
              <a:cs typeface="Segoe UI Semibold" panose="020B0702040204020203" pitchFamily="34" charset="0"/>
            </a:endParaRPr>
          </a:p>
        </p:txBody>
      </p:sp>
      <p:sp>
        <p:nvSpPr>
          <p:cNvPr id="48" name="Arrow: Curved Up 47">
            <a:extLst>
              <a:ext uri="{FF2B5EF4-FFF2-40B4-BE49-F238E27FC236}">
                <a16:creationId xmlns:a16="http://schemas.microsoft.com/office/drawing/2014/main" id="{F4B10D0B-63C1-4702-8909-B4248010F71E}"/>
              </a:ext>
            </a:extLst>
          </p:cNvPr>
          <p:cNvSpPr/>
          <p:nvPr/>
        </p:nvSpPr>
        <p:spPr>
          <a:xfrm>
            <a:off x="6091564" y="3845509"/>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9" name="Rectangle: Rounded Corners 48">
            <a:extLst>
              <a:ext uri="{FF2B5EF4-FFF2-40B4-BE49-F238E27FC236}">
                <a16:creationId xmlns:a16="http://schemas.microsoft.com/office/drawing/2014/main" id="{D07BCEAA-0F82-4B93-AB1A-7F919CC3F6EB}"/>
              </a:ext>
            </a:extLst>
          </p:cNvPr>
          <p:cNvSpPr/>
          <p:nvPr/>
        </p:nvSpPr>
        <p:spPr>
          <a:xfrm>
            <a:off x="9052224" y="5504151"/>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10244 rows</a:t>
            </a:r>
          </a:p>
        </p:txBody>
      </p:sp>
      <p:sp>
        <p:nvSpPr>
          <p:cNvPr id="52" name="Retângulo 18">
            <a:extLst>
              <a:ext uri="{FF2B5EF4-FFF2-40B4-BE49-F238E27FC236}">
                <a16:creationId xmlns:a16="http://schemas.microsoft.com/office/drawing/2014/main" id="{628100BC-E205-4A5F-8C46-56B76A635BDA}"/>
              </a:ext>
            </a:extLst>
          </p:cNvPr>
          <p:cNvSpPr/>
          <p:nvPr/>
        </p:nvSpPr>
        <p:spPr>
          <a:xfrm>
            <a:off x="10501721" y="4415580"/>
            <a:ext cx="1527150" cy="276999"/>
          </a:xfrm>
          <a:prstGeom prst="rect">
            <a:avLst/>
          </a:prstGeom>
        </p:spPr>
        <p:txBody>
          <a:bodyPr wrap="square">
            <a:spAutoFit/>
          </a:bodyPr>
          <a:lstStyle/>
          <a:p>
            <a:pPr marR="0" lvl="0" algn="l" defTabSz="914400" rtl="0" eaLnBrk="1" fontAlgn="auto" latinLnBrk="0" hangingPunct="1">
              <a:spcBef>
                <a:spcPts val="0"/>
              </a:spcBef>
              <a:spcAft>
                <a:spcPts val="600"/>
              </a:spcAft>
              <a:buClrTx/>
              <a:buSzTx/>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Resulting dataset</a:t>
            </a:r>
          </a:p>
        </p:txBody>
      </p:sp>
      <p:sp>
        <p:nvSpPr>
          <p:cNvPr id="53" name="Rectangle: Rounded Corners 52">
            <a:extLst>
              <a:ext uri="{FF2B5EF4-FFF2-40B4-BE49-F238E27FC236}">
                <a16:creationId xmlns:a16="http://schemas.microsoft.com/office/drawing/2014/main" id="{8F1D4D03-135E-4C20-92E1-D6CBB6094346}"/>
              </a:ext>
            </a:extLst>
          </p:cNvPr>
          <p:cNvSpPr/>
          <p:nvPr/>
        </p:nvSpPr>
        <p:spPr>
          <a:xfrm>
            <a:off x="9127640" y="3083520"/>
            <a:ext cx="2377820"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28 outliers</a:t>
            </a:r>
          </a:p>
        </p:txBody>
      </p:sp>
      <p:sp>
        <p:nvSpPr>
          <p:cNvPr id="6" name="Arrow: Right 5">
            <a:extLst>
              <a:ext uri="{FF2B5EF4-FFF2-40B4-BE49-F238E27FC236}">
                <a16:creationId xmlns:a16="http://schemas.microsoft.com/office/drawing/2014/main" id="{90577323-CFBE-490A-8D56-C6009FB60BDB}"/>
              </a:ext>
            </a:extLst>
          </p:cNvPr>
          <p:cNvSpPr/>
          <p:nvPr/>
        </p:nvSpPr>
        <p:spPr>
          <a:xfrm>
            <a:off x="8416030" y="3328041"/>
            <a:ext cx="676098" cy="2052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C0284E-7B65-4727-A9DC-693FC0878DE5}"/>
              </a:ext>
            </a:extLst>
          </p:cNvPr>
          <p:cNvSpPr/>
          <p:nvPr/>
        </p:nvSpPr>
        <p:spPr>
          <a:xfrm>
            <a:off x="10209322" y="3852908"/>
            <a:ext cx="381735" cy="1571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1D1E1D-873C-4F8D-BE66-51B09EDD6EE6}"/>
              </a:ext>
            </a:extLst>
          </p:cNvPr>
          <p:cNvSpPr/>
          <p:nvPr/>
        </p:nvSpPr>
        <p:spPr>
          <a:xfrm>
            <a:off x="3233561" y="2007825"/>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Our approach was, with the support of interquartile ranges, detect and remove extreme or abnormal data points. </a:t>
            </a:r>
            <a:r>
              <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This approach intention was to keep as much information as possible.</a:t>
            </a: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Tree>
    <p:extLst>
      <p:ext uri="{BB962C8B-B14F-4D97-AF65-F5344CB8AC3E}">
        <p14:creationId xmlns:p14="http://schemas.microsoft.com/office/powerpoint/2010/main" val="2952158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33074" y="685800"/>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214119" y="2846311"/>
            <a:ext cx="1671123" cy="2846933"/>
            <a:chOff x="10117530" y="3428773"/>
            <a:chExt cx="1671123" cy="2846933"/>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618197"/>
              <a:chOff x="4572001" y="3384092"/>
              <a:chExt cx="1555729" cy="2618197"/>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2092881"/>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Obstinatus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ea</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Haeredissa</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Laborandum</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status</a:t>
                </a: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Praetorito</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ea</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Throno</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me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legunt</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mirum</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temporibus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Secretarius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ab</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praeclarasue</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Caedis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usus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attendentiam</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461665"/>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SUPPONEBAM EROSEM</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24</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2777368730"/>
              </p:ext>
            </p:extLst>
          </p:nvPr>
        </p:nvGraphicFramePr>
        <p:xfrm>
          <a:off x="2934935" y="1704816"/>
          <a:ext cx="7199382" cy="4953000"/>
        </p:xfrm>
        <a:graphic>
          <a:graphicData uri="http://schemas.openxmlformats.org/drawingml/2006/table">
            <a:tbl>
              <a:tblPr firstRow="1" bandRow="1">
                <a:tableStyleId>{5C22544A-7EE6-4342-B048-85BDC9FD1C3A}</a:tableStyleId>
              </a:tblPr>
              <a:tblGrid>
                <a:gridCol w="2283554">
                  <a:extLst>
                    <a:ext uri="{9D8B030D-6E8A-4147-A177-3AD203B41FA5}">
                      <a16:colId xmlns:a16="http://schemas.microsoft.com/office/drawing/2014/main" val="2508008434"/>
                    </a:ext>
                  </a:extLst>
                </a:gridCol>
                <a:gridCol w="4915828">
                  <a:extLst>
                    <a:ext uri="{9D8B030D-6E8A-4147-A177-3AD203B41FA5}">
                      <a16:colId xmlns:a16="http://schemas.microsoft.com/office/drawing/2014/main" val="2046021593"/>
                    </a:ext>
                  </a:extLst>
                </a:gridCol>
              </a:tblGrid>
              <a:tr h="25233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Description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atr_fpy_to_date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How</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many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since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first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policy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a:t>
                      </a:r>
                      <a:r>
                        <a:rPr lang="pt-PT" sz="1100" b="0" dirty="0">
                          <a:solidFill>
                            <a:srgbClr val="000000"/>
                          </a:solidFill>
                          <a:latin typeface="Segoe UI" panose="020B0502040204020203" pitchFamily="34" charset="0"/>
                          <a:cs typeface="Segoe UI" panose="020B0502040204020203" pitchFamily="34" charset="0"/>
                        </a:rPr>
                        <a:t> to </a:t>
                      </a:r>
                      <a:r>
                        <a:rPr lang="pt-PT" sz="1100" b="0" dirty="0" err="1">
                          <a:solidFill>
                            <a:srgbClr val="000000"/>
                          </a:solidFill>
                          <a:latin typeface="Segoe UI" panose="020B0502040204020203" pitchFamily="34" charset="0"/>
                          <a:cs typeface="Segoe UI" panose="020B0502040204020203" pitchFamily="34" charset="0"/>
                        </a:rPr>
                        <a:t>year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reference</a:t>
                      </a:r>
                      <a:r>
                        <a:rPr lang="pt-PT" sz="1100" b="0" dirty="0">
                          <a:solidFill>
                            <a:srgbClr val="000000"/>
                          </a:solidFill>
                          <a:latin typeface="Segoe UI" panose="020B0502040204020203" pitchFamily="34" charset="0"/>
                          <a:cs typeface="Segoe UI"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amt_premium_total</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Sum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every</a:t>
                      </a:r>
                      <a:r>
                        <a:rPr lang="pt-PT" sz="1100" b="0" dirty="0">
                          <a:solidFill>
                            <a:srgbClr val="000000"/>
                          </a:solidFill>
                          <a:latin typeface="Segoe UI" panose="020B0502040204020203" pitchFamily="34" charset="0"/>
                          <a:cs typeface="Segoe UI" panose="020B0502040204020203" pitchFamily="34" charset="0"/>
                        </a:rPr>
                        <a:t> premium for a </a:t>
                      </a:r>
                      <a:r>
                        <a:rPr lang="pt-PT" sz="1100" b="0" dirty="0" err="1">
                          <a:solidFill>
                            <a:srgbClr val="000000"/>
                          </a:solidFill>
                          <a:latin typeface="Segoe UI" panose="020B0502040204020203" pitchFamily="34" charset="0"/>
                          <a:cs typeface="Segoe UI" panose="020B0502040204020203" pitchFamily="34" charset="0"/>
                        </a:rPr>
                        <a:t>customer</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outlier_candidate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Marked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values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that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were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above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below</a:t>
                      </a:r>
                      <a:r>
                        <a:rPr lang="pt-PT" sz="1100" b="0" dirty="0">
                          <a:solidFill>
                            <a:srgbClr val="000000"/>
                          </a:solidFill>
                          <a:latin typeface="Segoe UI" panose="020B0502040204020203" pitchFamily="34" charset="0"/>
                          <a:cs typeface="Segoe UI" panose="020B0502040204020203" pitchFamily="34" charset="0"/>
                        </a:rPr>
                        <a:t> 1.5 times </a:t>
                      </a:r>
                      <a:r>
                        <a:rPr lang="pt-PT" sz="1100" b="0" dirty="0" err="1">
                          <a:solidFill>
                            <a:srgbClr val="000000"/>
                          </a:solidFill>
                          <a:latin typeface="Segoe UI" panose="020B0502040204020203" pitchFamily="34" charset="0"/>
                          <a:cs typeface="Segoe UI" panose="020B0502040204020203" pitchFamily="34" charset="0"/>
                        </a:rPr>
                        <a:t>the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interquartile</a:t>
                      </a:r>
                      <a:r>
                        <a:rPr lang="pt-PT" sz="1100" b="0" dirty="0">
                          <a:solidFill>
                            <a:srgbClr val="000000"/>
                          </a:solidFill>
                          <a:latin typeface="Segoe UI" panose="020B0502040204020203" pitchFamily="34" charset="0"/>
                          <a:cs typeface="Segoe UI"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252333">
                <a:tc>
                  <a:txBody>
                    <a:bodyPr/>
                    <a:lstStyle/>
                    <a:p>
                      <a:r>
                        <a:rPr lang="pt-PT" sz="1100" dirty="0">
                          <a:solidFill>
                            <a:srgbClr val="000000"/>
                          </a:solidFill>
                          <a:latin typeface="Segoe UI Light" panose="020B0502040204020203" pitchFamily="34" charset="0"/>
                          <a:cs typeface="Segoe UI Light" panose="020B0502040204020203" pitchFamily="34" charset="0"/>
                        </a:rPr>
                        <a:t>DATA_MAIN_CUT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Data to </a:t>
                      </a:r>
                      <a:r>
                        <a:rPr lang="pt-PT" sz="1100" b="0" dirty="0" err="1">
                          <a:solidFill>
                            <a:srgbClr val="000000"/>
                          </a:solidFill>
                          <a:latin typeface="Segoe UI" panose="020B0502040204020203" pitchFamily="34" charset="0"/>
                          <a:cs typeface="Segoe UI" panose="020B0502040204020203" pitchFamily="34" charset="0"/>
                        </a:rPr>
                        <a:t>be</a:t>
                      </a:r>
                      <a:r>
                        <a:rPr lang="pt-PT" sz="1100" b="0" dirty="0">
                          <a:solidFill>
                            <a:srgbClr val="000000"/>
                          </a:solidFill>
                          <a:latin typeface="Segoe UI" panose="020B0502040204020203" pitchFamily="34" charset="0"/>
                          <a:cs typeface="Segoe UI" panose="020B0502040204020203" pitchFamily="34" charset="0"/>
                        </a:rPr>
                        <a:t> cut </a:t>
                      </a:r>
                      <a:r>
                        <a:rPr lang="pt-PT" sz="1100" b="0" dirty="0" err="1">
                          <a:solidFill>
                            <a:srgbClr val="000000"/>
                          </a:solidFill>
                          <a:latin typeface="Segoe UI" panose="020B0502040204020203" pitchFamily="34" charset="0"/>
                          <a:cs typeface="Segoe UI" panose="020B0502040204020203" pitchFamily="34" charset="0"/>
                        </a:rPr>
                        <a:t>or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filtered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after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analysing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outlier</a:t>
                      </a:r>
                      <a:r>
                        <a:rPr lang="pt-PT" sz="1100" b="0" dirty="0">
                          <a:solidFill>
                            <a:srgbClr val="000000"/>
                          </a:solidFill>
                          <a:latin typeface="Segoe UI" panose="020B0502040204020203" pitchFamily="34" charset="0"/>
                          <a:cs typeface="Segoe UI" panose="020B0502040204020203" pitchFamily="34" charset="0"/>
                        </a:rPr>
                        <a:t> candidates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578882">
                <a:tc>
                  <a:txBody>
                    <a:bodyPr/>
                    <a:lstStyle/>
                    <a:p>
                      <a:r>
                        <a:rPr lang="pt-PT" sz="1100" dirty="0" err="1">
                          <a:solidFill>
                            <a:srgbClr val="000000"/>
                          </a:solidFill>
                          <a:latin typeface="Segoe UI Light" panose="020B0502040204020203" pitchFamily="34" charset="0"/>
                          <a:cs typeface="Segoe UI Light" panose="020B0502040204020203" pitchFamily="34" charset="0"/>
                        </a:rPr>
                        <a:t>rt_plob_motor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rt_plob_household</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rt_plob_health</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rt_plob_life</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rt_plob_wcomp</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Rates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each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type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amt_gys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salary</a:t>
                      </a:r>
                      <a:r>
                        <a:rPr lang="pt-PT" sz="1100" b="0" dirty="0">
                          <a:solidFill>
                            <a:srgbClr val="000000"/>
                          </a:solidFill>
                          <a:latin typeface="Segoe UI" panose="020B0502040204020203" pitchFamily="34" charset="0"/>
                          <a:cs typeface="Segoe UI"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amt_claims_total</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Total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made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multiplying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rate </a:t>
                      </a:r>
                      <a:r>
                        <a:rPr lang="pt-PT" sz="1100" b="0" dirty="0" err="1">
                          <a:solidFill>
                            <a:srgbClr val="000000"/>
                          </a:solidFill>
                          <a:latin typeface="Segoe UI" panose="020B0502040204020203" pitchFamily="34" charset="0"/>
                          <a:cs typeface="Segoe UI" panose="020B0502040204020203" pitchFamily="34" charset="0"/>
                        </a:rPr>
                        <a:t>with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the</a:t>
                      </a:r>
                      <a:r>
                        <a:rPr lang="pt-PT" sz="1100" b="0" dirty="0">
                          <a:solidFill>
                            <a:srgbClr val="000000"/>
                          </a:solidFill>
                          <a:latin typeface="Segoe UI" panose="020B0502040204020203" pitchFamily="34" charset="0"/>
                          <a:cs typeface="Segoe UI" panose="020B0502040204020203" pitchFamily="34" charset="0"/>
                        </a:rPr>
                        <a:t> total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premiums</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rt_premiums_year</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Cost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premiums</a:t>
                      </a:r>
                      <a:r>
                        <a:rPr lang="pt-PT" sz="1100" b="0" dirty="0">
                          <a:solidFill>
                            <a:srgbClr val="000000"/>
                          </a:solidFill>
                          <a:latin typeface="Segoe UI" panose="020B0502040204020203" pitchFamily="34" charset="0"/>
                          <a:cs typeface="Segoe UI" panose="020B0502040204020203" pitchFamily="34" charset="0"/>
                        </a:rPr>
                        <a:t> in </a:t>
                      </a:r>
                      <a:r>
                        <a:rPr lang="pt-PT" sz="1100" b="0" dirty="0" err="1">
                          <a:solidFill>
                            <a:srgbClr val="000000"/>
                          </a:solidFill>
                          <a:latin typeface="Segoe UI" panose="020B0502040204020203" pitchFamily="34" charset="0"/>
                          <a:cs typeface="Segoe UI" panose="020B0502040204020203" pitchFamily="34" charset="0"/>
                        </a:rPr>
                        <a:t>relation</a:t>
                      </a:r>
                      <a:r>
                        <a:rPr lang="pt-PT" sz="1100" b="0" dirty="0">
                          <a:solidFill>
                            <a:srgbClr val="000000"/>
                          </a:solidFill>
                          <a:latin typeface="Segoe UI" panose="020B0502040204020203" pitchFamily="34" charset="0"/>
                          <a:cs typeface="Segoe UI" panose="020B0502040204020203" pitchFamily="34" charset="0"/>
                        </a:rPr>
                        <a:t> to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income</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52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rt_claims_year</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Rate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made</a:t>
                      </a:r>
                      <a:r>
                        <a:rPr lang="pt-PT" sz="1100" b="0" dirty="0">
                          <a:solidFill>
                            <a:srgbClr val="000000"/>
                          </a:solidFill>
                          <a:latin typeface="Segoe UI" panose="020B0502040204020203" pitchFamily="34" charset="0"/>
                          <a:cs typeface="Segoe UI" panose="020B0502040204020203" pitchFamily="34" charset="0"/>
                        </a:rPr>
                        <a:t> per </a:t>
                      </a:r>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income</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252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fe_bin_plob_motor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fe_bin_plob_household</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fe_bin_plob_health</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fe_bin_plob_life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fe_bin_plob_wcomp</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Tree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based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binning</a:t>
                      </a:r>
                      <a:r>
                        <a:rPr lang="pt-PT" sz="1100" b="0" dirty="0">
                          <a:solidFill>
                            <a:srgbClr val="000000"/>
                          </a:solidFill>
                          <a:latin typeface="Segoe UI" panose="020B0502040204020203" pitchFamily="34" charset="0"/>
                          <a:cs typeface="Segoe UI" panose="020B0502040204020203" pitchFamily="34" charset="0"/>
                        </a:rPr>
                        <a:t> for </a:t>
                      </a:r>
                      <a:r>
                        <a:rPr lang="pt-PT" sz="1100" b="0" dirty="0" err="1">
                          <a:solidFill>
                            <a:srgbClr val="000000"/>
                          </a:solidFill>
                          <a:latin typeface="Segoe UI" panose="020B0502040204020203" pitchFamily="34" charset="0"/>
                          <a:cs typeface="Segoe UI" panose="020B0502040204020203" pitchFamily="34" charset="0"/>
                        </a:rPr>
                        <a:t>each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type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252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fe_bin_plob_motor_scale</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fe_bin_plob_household_scale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fe_bin_plob_health_scale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fe_bin_plob_life_scale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fe_bin_plob_wcomp_scale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Scaling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binning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variables</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bl>
          </a:graphicData>
        </a:graphic>
      </p:graphicFrame>
    </p:spTree>
    <p:extLst>
      <p:ext uri="{BB962C8B-B14F-4D97-AF65-F5344CB8AC3E}">
        <p14:creationId xmlns:p14="http://schemas.microsoft.com/office/powerpoint/2010/main" val="396504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3" y="3514055"/>
              <a:ext cx="3172370" cy="548045"/>
              <a:chOff x="727806" y="1509355"/>
              <a:chExt cx="3172370"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6" y="1509355"/>
                <a:ext cx="11665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67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Outras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questões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a:t>
            </a:r>
            <a:r>
              <a:rPr lang="en-US" sz="1400" dirty="0" err="1">
                <a:solidFill>
                  <a:srgbClr val="00151E"/>
                </a:solidFill>
                <a:latin typeface="Segoe UI Light" panose="020B0502040204020203" pitchFamily="34" charset="0"/>
                <a:cs typeface="Segoe UI Light" panose="020B0502040204020203" pitchFamily="34" charset="0"/>
                <a:sym typeface="DM Sans Regular"/>
              </a:rPr>
              <a:t>definir</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bem</a:t>
            </a:r>
            <a:r>
              <a:rPr lang="en-US" sz="1400" dirty="0">
                <a:solidFill>
                  <a:srgbClr val="00151E"/>
                </a:solidFill>
                <a:latin typeface="Segoe UI Light" panose="020B0502040204020203" pitchFamily="34" charset="0"/>
                <a:cs typeface="Segoe UI Light" panose="020B0502040204020203" pitchFamily="34" charset="0"/>
                <a:sym typeface="DM Sans Regular"/>
              </a:rPr>
              <a:t> o que </a:t>
            </a:r>
            <a:r>
              <a:rPr lang="en-US" sz="1400" dirty="0" err="1">
                <a:solidFill>
                  <a:srgbClr val="00151E"/>
                </a:solidFill>
                <a:latin typeface="Segoe UI Light" panose="020B0502040204020203" pitchFamily="34" charset="0"/>
                <a:cs typeface="Segoe UI Light" panose="020B0502040204020203" pitchFamily="34" charset="0"/>
                <a:sym typeface="DM Sans Regular"/>
              </a:rPr>
              <a:t>estamos</a:t>
            </a:r>
            <a:r>
              <a:rPr lang="en-US" sz="1400" dirty="0">
                <a:solidFill>
                  <a:srgbClr val="00151E"/>
                </a:solidFill>
                <a:latin typeface="Segoe UI Light" panose="020B0502040204020203" pitchFamily="34" charset="0"/>
                <a:cs typeface="Segoe UI Light" panose="020B0502040204020203" pitchFamily="34" charset="0"/>
                <a:sym typeface="DM Sans Regular"/>
              </a:rPr>
              <a:t> à </a:t>
            </a:r>
            <a:r>
              <a:rPr lang="en-US" sz="1400" dirty="0" err="1">
                <a:solidFill>
                  <a:srgbClr val="00151E"/>
                </a:solidFill>
                <a:latin typeface="Segoe UI Light" panose="020B0502040204020203" pitchFamily="34" charset="0"/>
                <a:cs typeface="Segoe UI Light" panose="020B0502040204020203" pitchFamily="34" charset="0"/>
                <a:sym typeface="DM Sans Regular"/>
              </a:rPr>
              <a:t>procura</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nos</a:t>
            </a:r>
            <a:r>
              <a:rPr lang="en-US" sz="1400" dirty="0">
                <a:solidFill>
                  <a:srgbClr val="00151E"/>
                </a:solidFill>
                <a:latin typeface="Segoe UI Light" panose="020B0502040204020203" pitchFamily="34" charset="0"/>
                <a:cs typeface="Segoe UI Light" panose="020B0502040204020203" pitchFamily="34" charset="0"/>
                <a:sym typeface="DM Sans Regular"/>
              </a:rPr>
              <a:t> clusters</a:t>
            </a:r>
            <a:endParaRPr kumimoji="0" lang="en-US" sz="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2447</TotalTime>
  <Words>1871</Words>
  <Application>Microsoft Office PowerPoint</Application>
  <PresentationFormat>Ecrã Panorâmico</PresentationFormat>
  <Paragraphs>336</Paragraphs>
  <Slides>27</Slides>
  <Notes>11</Notes>
  <HiddenSlides>0</HiddenSlides>
  <MMClips>0</MMClips>
  <ScaleCrop>false</ScaleCrop>
  <HeadingPairs>
    <vt:vector size="6" baseType="variant">
      <vt:variant>
        <vt:lpstr>Tipos de letra usados</vt:lpstr>
      </vt:variant>
      <vt:variant>
        <vt:i4>11</vt:i4>
      </vt:variant>
      <vt:variant>
        <vt:lpstr>Tema</vt:lpstr>
      </vt:variant>
      <vt:variant>
        <vt:i4>2</vt:i4>
      </vt:variant>
      <vt:variant>
        <vt:lpstr>Títulos dos diapositivos</vt:lpstr>
      </vt:variant>
      <vt:variant>
        <vt:i4>27</vt:i4>
      </vt:variant>
    </vt:vector>
  </HeadingPairs>
  <TitlesOfParts>
    <vt:vector size="40" baseType="lpstr">
      <vt:lpstr>Arial</vt:lpstr>
      <vt:lpstr>Calibri</vt:lpstr>
      <vt:lpstr>Calibri Light</vt:lpstr>
      <vt:lpstr>Courier New</vt:lpstr>
      <vt:lpstr>Gill Sans</vt:lpstr>
      <vt:lpstr>Helvetica Neue Moyen</vt:lpstr>
      <vt:lpstr>Helvetica Neue Normal</vt:lpstr>
      <vt:lpstr>Segoe UI</vt:lpstr>
      <vt:lpstr>Segoe UI Bold</vt:lpstr>
      <vt:lpstr>Segoe UI Light</vt:lpstr>
      <vt:lpstr>Segoe UI Semibold</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14</cp:revision>
  <dcterms:created xsi:type="dcterms:W3CDTF">2022-04-07T09:02:23Z</dcterms:created>
  <dcterms:modified xsi:type="dcterms:W3CDTF">2022-04-18T13:35:58Z</dcterms:modified>
</cp:coreProperties>
</file>